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7" r:id="rId11"/>
    <p:sldId id="265"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5159" autoAdjust="0"/>
  </p:normalViewPr>
  <p:slideViewPr>
    <p:cSldViewPr>
      <p:cViewPr varScale="1">
        <p:scale>
          <a:sx n="84" d="100"/>
          <a:sy n="84" d="100"/>
        </p:scale>
        <p:origin x="-106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B38C7311-F126-433E-BCAA-CADD12B509FB}" type="datetimeFigureOut">
              <a:rPr lang="ru-RU" smtClean="0"/>
              <a:pPr/>
              <a:t>26.08.2016</a:t>
            </a:fld>
            <a:endParaRPr lang="ru-RU" dirty="0"/>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dirty="0"/>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6AE78FBF-2DBF-4A65-843E-3123E860660C}"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38C7311-F126-433E-BCAA-CADD12B509FB}" type="datetimeFigureOut">
              <a:rPr lang="ru-RU" smtClean="0"/>
              <a:pPr/>
              <a:t>26.08.2016</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6AE78FBF-2DBF-4A65-843E-3123E860660C}" type="slidenum">
              <a:rPr lang="ru-RU" smtClean="0"/>
              <a:pPr/>
              <a:t>‹#›</a:t>
            </a:fld>
            <a:endParaRPr lang="ru-RU" dirty="0"/>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B38C7311-F126-433E-BCAA-CADD12B509FB}" type="datetimeFigureOut">
              <a:rPr lang="ru-RU" smtClean="0"/>
              <a:pPr/>
              <a:t>26.08.2016</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6AE78FBF-2DBF-4A65-843E-3123E860660C}" type="slidenum">
              <a:rPr lang="ru-RU" smtClean="0"/>
              <a:pPr/>
              <a:t>‹#›</a:t>
            </a:fld>
            <a:endParaRPr lang="ru-RU" dirty="0"/>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38C7311-F126-433E-BCAA-CADD12B509FB}" type="datetimeFigureOut">
              <a:rPr lang="ru-RU" smtClean="0"/>
              <a:pPr/>
              <a:t>26.08.2016</a:t>
            </a:fld>
            <a:endParaRPr lang="ru-RU" dirty="0"/>
          </a:p>
        </p:txBody>
      </p:sp>
      <p:sp>
        <p:nvSpPr>
          <p:cNvPr id="6" name="Нижний колонтитул 5"/>
          <p:cNvSpPr>
            <a:spLocks noGrp="1"/>
          </p:cNvSpPr>
          <p:nvPr>
            <p:ph type="ftr" sz="quarter" idx="11"/>
          </p:nvPr>
        </p:nvSpPr>
        <p:spPr/>
        <p:txBody>
          <a:bodyPr/>
          <a:lstStyle>
            <a:extLst/>
          </a:lstStyle>
          <a:p>
            <a:endParaRPr lang="ru-RU" dirty="0"/>
          </a:p>
        </p:txBody>
      </p:sp>
      <p:sp>
        <p:nvSpPr>
          <p:cNvPr id="7" name="Номер слайда 6"/>
          <p:cNvSpPr>
            <a:spLocks noGrp="1"/>
          </p:cNvSpPr>
          <p:nvPr>
            <p:ph type="sldNum" sz="quarter" idx="12"/>
          </p:nvPr>
        </p:nvSpPr>
        <p:spPr/>
        <p:txBody>
          <a:bodyPr/>
          <a:lstStyle>
            <a:extLst/>
          </a:lstStyle>
          <a:p>
            <a:fld id="{6AE78FBF-2DBF-4A65-843E-3123E860660C}" type="slidenum">
              <a:rPr lang="ru-RU" smtClean="0"/>
              <a:pPr/>
              <a:t>‹#›</a:t>
            </a:fld>
            <a:endParaRPr lang="ru-RU" dirty="0"/>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38C7311-F126-433E-BCAA-CADD12B509FB}" type="datetimeFigureOut">
              <a:rPr lang="ru-RU" smtClean="0"/>
              <a:pPr/>
              <a:t>26.08.2016</a:t>
            </a:fld>
            <a:endParaRPr lang="ru-RU" dirty="0"/>
          </a:p>
        </p:txBody>
      </p:sp>
      <p:sp>
        <p:nvSpPr>
          <p:cNvPr id="8" name="Нижний колонтитул 7"/>
          <p:cNvSpPr>
            <a:spLocks noGrp="1"/>
          </p:cNvSpPr>
          <p:nvPr>
            <p:ph type="ftr" sz="quarter" idx="11"/>
          </p:nvPr>
        </p:nvSpPr>
        <p:spPr/>
        <p:txBody>
          <a:bodyPr/>
          <a:lstStyle>
            <a:extLst/>
          </a:lstStyle>
          <a:p>
            <a:endParaRPr lang="ru-RU" dirty="0"/>
          </a:p>
        </p:txBody>
      </p:sp>
      <p:sp>
        <p:nvSpPr>
          <p:cNvPr id="9" name="Номер слайда 8"/>
          <p:cNvSpPr>
            <a:spLocks noGrp="1"/>
          </p:cNvSpPr>
          <p:nvPr>
            <p:ph type="sldNum" sz="quarter" idx="12"/>
          </p:nvPr>
        </p:nvSpPr>
        <p:spPr/>
        <p:txBody>
          <a:bodyPr/>
          <a:lstStyle>
            <a:extLst/>
          </a:lstStyle>
          <a:p>
            <a:fld id="{6AE78FBF-2DBF-4A65-843E-3123E860660C}" type="slidenum">
              <a:rPr lang="ru-RU" smtClean="0"/>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B38C7311-F126-433E-BCAA-CADD12B509FB}" type="datetimeFigureOut">
              <a:rPr lang="ru-RU" smtClean="0"/>
              <a:pPr/>
              <a:t>26.08.2016</a:t>
            </a:fld>
            <a:endParaRPr lang="ru-RU" dirty="0"/>
          </a:p>
        </p:txBody>
      </p:sp>
      <p:sp>
        <p:nvSpPr>
          <p:cNvPr id="4" name="Нижний колонтитул 3"/>
          <p:cNvSpPr>
            <a:spLocks noGrp="1"/>
          </p:cNvSpPr>
          <p:nvPr>
            <p:ph type="ftr" sz="quarter" idx="11"/>
          </p:nvPr>
        </p:nvSpPr>
        <p:spPr/>
        <p:txBody>
          <a:bodyPr/>
          <a:lstStyle>
            <a:extLst/>
          </a:lstStyle>
          <a:p>
            <a:endParaRPr lang="ru-RU" dirty="0"/>
          </a:p>
        </p:txBody>
      </p:sp>
      <p:sp>
        <p:nvSpPr>
          <p:cNvPr id="5" name="Номер слайда 4"/>
          <p:cNvSpPr>
            <a:spLocks noGrp="1"/>
          </p:cNvSpPr>
          <p:nvPr>
            <p:ph type="sldNum" sz="quarter" idx="12"/>
          </p:nvPr>
        </p:nvSpPr>
        <p:spPr/>
        <p:txBody>
          <a:bodyPr/>
          <a:lstStyle>
            <a:extLst/>
          </a:lstStyle>
          <a:p>
            <a:fld id="{6AE78FBF-2DBF-4A65-843E-3123E860660C}" type="slidenum">
              <a:rPr lang="ru-RU" smtClean="0"/>
              <a:pPr/>
              <a:t>‹#›</a:t>
            </a:fld>
            <a:endParaRPr lang="ru-RU" dirty="0"/>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B38C7311-F126-433E-BCAA-CADD12B509FB}" type="datetimeFigureOut">
              <a:rPr lang="ru-RU" smtClean="0"/>
              <a:pPr/>
              <a:t>26.08.2016</a:t>
            </a:fld>
            <a:endParaRPr lang="ru-RU" dirty="0"/>
          </a:p>
        </p:txBody>
      </p:sp>
      <p:sp>
        <p:nvSpPr>
          <p:cNvPr id="3" name="Нижний колонтитул 2"/>
          <p:cNvSpPr>
            <a:spLocks noGrp="1"/>
          </p:cNvSpPr>
          <p:nvPr>
            <p:ph type="ftr" sz="quarter" idx="11"/>
          </p:nvPr>
        </p:nvSpPr>
        <p:spPr/>
        <p:txBody>
          <a:bodyPr/>
          <a:lstStyle>
            <a:extLst/>
          </a:lstStyle>
          <a:p>
            <a:endParaRPr lang="ru-RU" dirty="0"/>
          </a:p>
        </p:txBody>
      </p:sp>
      <p:sp>
        <p:nvSpPr>
          <p:cNvPr id="4" name="Номер слайда 3"/>
          <p:cNvSpPr>
            <a:spLocks noGrp="1"/>
          </p:cNvSpPr>
          <p:nvPr>
            <p:ph type="sldNum" sz="quarter" idx="12"/>
          </p:nvPr>
        </p:nvSpPr>
        <p:spPr/>
        <p:txBody>
          <a:bodyPr/>
          <a:lstStyle>
            <a:extLst/>
          </a:lstStyle>
          <a:p>
            <a:fld id="{6AE78FBF-2DBF-4A65-843E-3123E860660C}"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B38C7311-F126-433E-BCAA-CADD12B509FB}" type="datetimeFigureOut">
              <a:rPr lang="ru-RU" smtClean="0"/>
              <a:pPr/>
              <a:t>26.08.2016</a:t>
            </a:fld>
            <a:endParaRPr lang="ru-RU" dirty="0"/>
          </a:p>
        </p:txBody>
      </p:sp>
      <p:sp>
        <p:nvSpPr>
          <p:cNvPr id="6" name="Нижний колонтитул 5"/>
          <p:cNvSpPr>
            <a:spLocks noGrp="1"/>
          </p:cNvSpPr>
          <p:nvPr>
            <p:ph type="ftr" sz="quarter" idx="11"/>
          </p:nvPr>
        </p:nvSpPr>
        <p:spPr/>
        <p:txBody>
          <a:bodyPr/>
          <a:lstStyle>
            <a:extLst/>
          </a:lstStyle>
          <a:p>
            <a:endParaRPr lang="ru-RU" dirty="0"/>
          </a:p>
        </p:txBody>
      </p:sp>
      <p:sp>
        <p:nvSpPr>
          <p:cNvPr id="7" name="Номер слайда 6"/>
          <p:cNvSpPr>
            <a:spLocks noGrp="1"/>
          </p:cNvSpPr>
          <p:nvPr>
            <p:ph type="sldNum" sz="quarter" idx="12"/>
          </p:nvPr>
        </p:nvSpPr>
        <p:spPr/>
        <p:txBody>
          <a:bodyPr/>
          <a:lstStyle>
            <a:extLst/>
          </a:lstStyle>
          <a:p>
            <a:fld id="{6AE78FBF-2DBF-4A65-843E-3123E860660C}" type="slidenum">
              <a:rPr lang="ru-RU" smtClean="0"/>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B38C7311-F126-433E-BCAA-CADD12B509FB}" type="datetimeFigureOut">
              <a:rPr lang="ru-RU" smtClean="0"/>
              <a:pPr/>
              <a:t>26.08.2016</a:t>
            </a:fld>
            <a:endParaRPr lang="ru-RU" dirty="0"/>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dirty="0"/>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6AE78FBF-2DBF-4A65-843E-3123E860660C}" type="slidenum">
              <a:rPr lang="ru-RU" smtClean="0"/>
              <a:pPr/>
              <a:t>‹#›</a:t>
            </a:fld>
            <a:endParaRPr lang="ru-RU" dirty="0"/>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38C7311-F126-433E-BCAA-CADD12B509FB}" type="datetimeFigureOut">
              <a:rPr lang="ru-RU" smtClean="0"/>
              <a:pPr/>
              <a:t>26.08.2016</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6AE78FBF-2DBF-4A65-843E-3123E860660C}"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38C7311-F126-433E-BCAA-CADD12B509FB}" type="datetimeFigureOut">
              <a:rPr lang="ru-RU" smtClean="0"/>
              <a:pPr/>
              <a:t>26.08.2016</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6AE78FBF-2DBF-4A65-843E-3123E860660C}"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38C7311-F126-433E-BCAA-CADD12B509FB}" type="datetimeFigureOut">
              <a:rPr lang="ru-RU" smtClean="0"/>
              <a:pPr/>
              <a:t>26.08.2016</a:t>
            </a:fld>
            <a:endParaRPr lang="ru-RU" dirty="0"/>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dirty="0"/>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AE78FBF-2DBF-4A65-843E-3123E860660C}"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smtClean="0"/>
              <a:t> </a:t>
            </a:r>
            <a:endParaRPr lang="ru-RU" dirty="0"/>
          </a:p>
        </p:txBody>
      </p:sp>
      <p:sp>
        <p:nvSpPr>
          <p:cNvPr id="3" name="Подзаголовок 2"/>
          <p:cNvSpPr>
            <a:spLocks noGrp="1"/>
          </p:cNvSpPr>
          <p:nvPr>
            <p:ph type="subTitle" idx="1"/>
          </p:nvPr>
        </p:nvSpPr>
        <p:spPr>
          <a:xfrm>
            <a:off x="357158" y="0"/>
            <a:ext cx="8572560" cy="6286520"/>
          </a:xfrm>
        </p:spPr>
        <p:txBody>
          <a:bodyPr>
            <a:normAutofit/>
          </a:bodyPr>
          <a:lstStyle/>
          <a:p>
            <a:pPr algn="ctr">
              <a:spcBef>
                <a:spcPts val="0"/>
              </a:spcBef>
            </a:pPr>
            <a:r>
              <a:rPr lang="ru-RU" sz="4400" b="1" i="1" dirty="0" smtClean="0">
                <a:solidFill>
                  <a:schemeClr val="tx1"/>
                </a:solidFill>
                <a:latin typeface="Times New Roman" pitchFamily="18" charset="0"/>
                <a:cs typeface="Times New Roman" pitchFamily="18" charset="0"/>
              </a:rPr>
              <a:t>Содержание профессиональной деятельности педагога профессиональной образовательной организации </a:t>
            </a:r>
          </a:p>
          <a:p>
            <a:pPr algn="ctr">
              <a:spcBef>
                <a:spcPts val="0"/>
              </a:spcBef>
            </a:pPr>
            <a:r>
              <a:rPr lang="ru-RU" sz="4400" b="1" i="1" dirty="0" smtClean="0">
                <a:solidFill>
                  <a:schemeClr val="tx1"/>
                </a:solidFill>
                <a:latin typeface="Times New Roman" pitchFamily="18" charset="0"/>
                <a:cs typeface="Times New Roman" pitchFamily="18" charset="0"/>
              </a:rPr>
              <a:t>в соответствии с профессиональным стандартом</a:t>
            </a:r>
          </a:p>
          <a:p>
            <a:pPr algn="r"/>
            <a:endParaRPr lang="ru-RU" b="1" dirty="0" smtClean="0">
              <a:solidFill>
                <a:schemeClr val="tx1"/>
              </a:solidFill>
              <a:latin typeface="Times New Roman" pitchFamily="18" charset="0"/>
              <a:cs typeface="Times New Roman" pitchFamily="18" charset="0"/>
            </a:endParaRPr>
          </a:p>
          <a:p>
            <a:pPr>
              <a:lnSpc>
                <a:spcPct val="110000"/>
              </a:lnSpc>
              <a:spcBef>
                <a:spcPts val="0"/>
              </a:spcBef>
            </a:pPr>
            <a:r>
              <a:rPr lang="ru-RU" sz="2800" b="1" dirty="0" smtClean="0">
                <a:solidFill>
                  <a:schemeClr val="tx1"/>
                </a:solidFill>
                <a:latin typeface="Times New Roman" pitchFamily="18" charset="0"/>
                <a:cs typeface="Times New Roman" pitchFamily="18" charset="0"/>
              </a:rPr>
              <a:t>О.</a:t>
            </a:r>
            <a:r>
              <a:rPr lang="en-US" sz="2800" b="1" dirty="0" smtClean="0">
                <a:solidFill>
                  <a:schemeClr val="tx1"/>
                </a:solidFill>
                <a:latin typeface="Times New Roman" pitchFamily="18" charset="0"/>
                <a:cs typeface="Times New Roman" pitchFamily="18" charset="0"/>
              </a:rPr>
              <a:t> </a:t>
            </a:r>
            <a:r>
              <a:rPr lang="ru-RU" sz="2800" b="1" dirty="0" smtClean="0">
                <a:solidFill>
                  <a:schemeClr val="tx1"/>
                </a:solidFill>
                <a:latin typeface="Times New Roman" pitchFamily="18" charset="0"/>
                <a:cs typeface="Times New Roman" pitchFamily="18" charset="0"/>
              </a:rPr>
              <a:t>И.</a:t>
            </a:r>
            <a:r>
              <a:rPr lang="en-US" sz="2800" b="1" smtClean="0">
                <a:solidFill>
                  <a:schemeClr val="tx1"/>
                </a:solidFill>
                <a:latin typeface="Times New Roman" pitchFamily="18" charset="0"/>
                <a:cs typeface="Times New Roman" pitchFamily="18" charset="0"/>
              </a:rPr>
              <a:t> </a:t>
            </a:r>
            <a:r>
              <a:rPr lang="ru-RU" sz="2800" b="1" smtClean="0">
                <a:solidFill>
                  <a:schemeClr val="tx1"/>
                </a:solidFill>
                <a:latin typeface="Times New Roman" pitchFamily="18" charset="0"/>
                <a:cs typeface="Times New Roman" pitchFamily="18" charset="0"/>
              </a:rPr>
              <a:t>Малороссиянова</a:t>
            </a:r>
            <a:endParaRPr lang="ru-RU" sz="2800" b="1" dirty="0" smtClean="0">
              <a:solidFill>
                <a:schemeClr val="tx1"/>
              </a:solidFill>
              <a:latin typeface="Times New Roman" pitchFamily="18" charset="0"/>
              <a:cs typeface="Times New Roman" pitchFamily="18" charset="0"/>
            </a:endParaRPr>
          </a:p>
          <a:p>
            <a:pPr>
              <a:lnSpc>
                <a:spcPct val="110000"/>
              </a:lnSpc>
              <a:spcBef>
                <a:spcPts val="0"/>
              </a:spcBef>
            </a:pPr>
            <a:r>
              <a:rPr lang="ru-RU" sz="2400" b="1" dirty="0" smtClean="0">
                <a:solidFill>
                  <a:schemeClr val="tx1"/>
                </a:solidFill>
                <a:latin typeface="Times New Roman" pitchFamily="18" charset="0"/>
                <a:cs typeface="Times New Roman" pitchFamily="18" charset="0"/>
              </a:rPr>
              <a:t> </a:t>
            </a:r>
            <a:endParaRPr lang="ru-RU" sz="2400" b="1"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214290"/>
            <a:ext cx="8786874" cy="6429420"/>
          </a:xfrm>
        </p:spPr>
        <p:txBody>
          <a:bodyPr/>
          <a:lstStyle/>
          <a:p>
            <a:pPr marL="0" indent="0">
              <a:buNone/>
            </a:pPr>
            <a:r>
              <a:rPr lang="ru-RU" sz="2800" b="1" dirty="0" smtClean="0">
                <a:latin typeface="Times New Roman" pitchFamily="18" charset="0"/>
                <a:cs typeface="Times New Roman" pitchFamily="18" charset="0"/>
              </a:rPr>
              <a:t>Профессиональный стандарт Педагог профессионального обучения, профессионального образования и дополнительного профессионального образования</a:t>
            </a:r>
          </a:p>
          <a:p>
            <a:pPr marL="0" indent="0" algn="r">
              <a:buNone/>
            </a:pPr>
            <a:r>
              <a:rPr lang="ru-RU" sz="2000" dirty="0" smtClean="0">
                <a:latin typeface="Times New Roman" pitchFamily="18" charset="0"/>
                <a:cs typeface="Times New Roman" pitchFamily="18" charset="0"/>
              </a:rPr>
              <a:t>Утвержден приказом Министерства</a:t>
            </a:r>
          </a:p>
          <a:p>
            <a:pPr marL="0" indent="0" algn="r">
              <a:buNone/>
            </a:pPr>
            <a:r>
              <a:rPr lang="ru-RU" sz="2000" dirty="0" smtClean="0">
                <a:latin typeface="Times New Roman" pitchFamily="18" charset="0"/>
                <a:cs typeface="Times New Roman" pitchFamily="18" charset="0"/>
              </a:rPr>
              <a:t>труда и социальной защиты РФ</a:t>
            </a:r>
          </a:p>
          <a:p>
            <a:pPr marL="0" indent="0" algn="r">
              <a:buNone/>
            </a:pPr>
            <a:r>
              <a:rPr lang="ru-RU" sz="2000" dirty="0" smtClean="0">
                <a:latin typeface="Times New Roman" pitchFamily="18" charset="0"/>
                <a:cs typeface="Times New Roman" pitchFamily="18" charset="0"/>
              </a:rPr>
              <a:t>от 8 сентября 2015г. №608н</a:t>
            </a:r>
          </a:p>
          <a:p>
            <a:pPr marL="0" indent="0">
              <a:buNone/>
            </a:pPr>
            <a:endParaRPr lang="ru-RU" sz="2000" dirty="0">
              <a:latin typeface="Times New Roman" pitchFamily="18" charset="0"/>
              <a:cs typeface="Times New Roman" pitchFamily="18" charset="0"/>
            </a:endParaRPr>
          </a:p>
          <a:p>
            <a:pPr marL="0" indent="0">
              <a:buNone/>
            </a:pPr>
            <a:r>
              <a:rPr lang="ru-RU" sz="2800" b="1" dirty="0" smtClean="0">
                <a:latin typeface="Times New Roman" pitchFamily="18" charset="0"/>
                <a:cs typeface="Times New Roman" pitchFamily="18" charset="0"/>
              </a:rPr>
              <a:t>Единый квалификационный справочник должностей руководителей, специалистов и служащих</a:t>
            </a:r>
          </a:p>
          <a:p>
            <a:pPr marL="0" indent="0" algn="r">
              <a:buNone/>
            </a:pPr>
            <a:r>
              <a:rPr lang="ru-RU" sz="2000" dirty="0" smtClean="0">
                <a:latin typeface="Times New Roman" pitchFamily="18" charset="0"/>
                <a:cs typeface="Times New Roman" pitchFamily="18" charset="0"/>
              </a:rPr>
              <a:t>Раздел: квалификационные характеристики</a:t>
            </a:r>
          </a:p>
          <a:p>
            <a:pPr marL="0" indent="0" algn="r">
              <a:buNone/>
            </a:pPr>
            <a:r>
              <a:rPr lang="ru-RU" sz="2000" dirty="0" smtClean="0">
                <a:latin typeface="Times New Roman" pitchFamily="18" charset="0"/>
                <a:cs typeface="Times New Roman" pitchFamily="18" charset="0"/>
              </a:rPr>
              <a:t>должностей работников образования</a:t>
            </a:r>
          </a:p>
          <a:p>
            <a:pPr marL="0" indent="0" algn="r">
              <a:buNone/>
            </a:pPr>
            <a:endParaRPr lang="ru-RU" sz="2000" dirty="0" smtClean="0">
              <a:latin typeface="Times New Roman" pitchFamily="18" charset="0"/>
              <a:cs typeface="Times New Roman" pitchFamily="18" charset="0"/>
            </a:endParaRPr>
          </a:p>
          <a:p>
            <a:pPr marL="0" indent="0" algn="r">
              <a:buNone/>
            </a:pPr>
            <a:r>
              <a:rPr lang="ru-RU" sz="2000" dirty="0" smtClean="0">
                <a:latin typeface="Times New Roman" pitchFamily="18" charset="0"/>
                <a:cs typeface="Times New Roman" pitchFamily="18" charset="0"/>
              </a:rPr>
              <a:t>Утвержден приказом </a:t>
            </a:r>
            <a:r>
              <a:rPr lang="ru-RU" sz="2000" dirty="0" err="1" smtClean="0">
                <a:latin typeface="Times New Roman" pitchFamily="18" charset="0"/>
                <a:cs typeface="Times New Roman" pitchFamily="18" charset="0"/>
              </a:rPr>
              <a:t>Минздравсоцразвития</a:t>
            </a:r>
            <a:endParaRPr lang="ru-RU" sz="2000" dirty="0" smtClean="0">
              <a:latin typeface="Times New Roman" pitchFamily="18" charset="0"/>
              <a:cs typeface="Times New Roman" pitchFamily="18" charset="0"/>
            </a:endParaRPr>
          </a:p>
          <a:p>
            <a:pPr marL="0" indent="0" algn="r">
              <a:buNone/>
            </a:pPr>
            <a:r>
              <a:rPr lang="ru-RU" sz="2000" dirty="0" smtClean="0">
                <a:latin typeface="Times New Roman" pitchFamily="18" charset="0"/>
                <a:cs typeface="Times New Roman" pitchFamily="18" charset="0"/>
              </a:rPr>
              <a:t>от 26.08.2010г. № 761н</a:t>
            </a:r>
            <a:endParaRPr lang="ru-RU" sz="2000" dirty="0">
              <a:latin typeface="Times New Roman" pitchFamily="18" charset="0"/>
              <a:cs typeface="Times New Roman" pitchFamily="18" charset="0"/>
            </a:endParaRPr>
          </a:p>
        </p:txBody>
      </p:sp>
      <p:sp>
        <p:nvSpPr>
          <p:cNvPr id="2" name="Заголовок 1"/>
          <p:cNvSpPr>
            <a:spLocks noGrp="1"/>
          </p:cNvSpPr>
          <p:nvPr>
            <p:ph type="title"/>
          </p:nvPr>
        </p:nvSpPr>
        <p:spPr/>
        <p:txBody>
          <a:bodyPr>
            <a:normAutofit fontScale="90000"/>
          </a:bodyPr>
          <a:lstStyle/>
          <a:p>
            <a:r>
              <a:rPr lang="ru-RU" dirty="0" smtClean="0"/>
              <a:t/>
            </a:r>
            <a:br>
              <a:rPr lang="ru-RU" dirty="0" smtClean="0"/>
            </a:b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214290"/>
            <a:ext cx="8858312" cy="6500858"/>
          </a:xfrm>
        </p:spPr>
        <p:txBody>
          <a:bodyPr/>
          <a:lstStyle/>
          <a:p>
            <a:pPr algn="ctr">
              <a:buNone/>
            </a:pPr>
            <a:r>
              <a:rPr lang="ru-RU" b="1" i="1" dirty="0" smtClean="0">
                <a:latin typeface="Times New Roman" pitchFamily="18" charset="0"/>
                <a:cs typeface="Times New Roman" pitchFamily="18" charset="0"/>
              </a:rPr>
              <a:t>Структура профессионального стандарта</a:t>
            </a:r>
          </a:p>
          <a:p>
            <a:pPr>
              <a:buNone/>
            </a:pPr>
            <a:endParaRPr lang="ru-RU" dirty="0">
              <a:latin typeface="Times New Roman" pitchFamily="18" charset="0"/>
              <a:cs typeface="Times New Roman" pitchFamily="18" charset="0"/>
            </a:endParaRPr>
          </a:p>
        </p:txBody>
      </p:sp>
      <p:sp>
        <p:nvSpPr>
          <p:cNvPr id="4" name="Скругленный прямоугольник 3"/>
          <p:cNvSpPr/>
          <p:nvPr/>
        </p:nvSpPr>
        <p:spPr>
          <a:xfrm>
            <a:off x="3071802" y="1000108"/>
            <a:ext cx="2928958" cy="92869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dirty="0" smtClean="0">
                <a:latin typeface="Times New Roman" pitchFamily="18" charset="0"/>
                <a:cs typeface="Times New Roman" pitchFamily="18" charset="0"/>
              </a:rPr>
              <a:t>Обобщенная трудовая функция</a:t>
            </a:r>
            <a:endParaRPr lang="ru-RU" sz="2000" b="1" dirty="0">
              <a:latin typeface="Times New Roman" pitchFamily="18" charset="0"/>
              <a:cs typeface="Times New Roman" pitchFamily="18" charset="0"/>
            </a:endParaRPr>
          </a:p>
        </p:txBody>
      </p:sp>
      <p:sp>
        <p:nvSpPr>
          <p:cNvPr id="5" name="Скругленный прямоугольник 4"/>
          <p:cNvSpPr/>
          <p:nvPr/>
        </p:nvSpPr>
        <p:spPr>
          <a:xfrm>
            <a:off x="642910" y="2357430"/>
            <a:ext cx="2286016" cy="71438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dirty="0" smtClean="0">
                <a:latin typeface="Times New Roman" pitchFamily="18" charset="0"/>
                <a:cs typeface="Times New Roman" pitchFamily="18" charset="0"/>
              </a:rPr>
              <a:t>Трудовая функция 1</a:t>
            </a:r>
            <a:endParaRPr lang="ru-RU" sz="2000" b="1" dirty="0">
              <a:latin typeface="Times New Roman" pitchFamily="18" charset="0"/>
              <a:cs typeface="Times New Roman" pitchFamily="18" charset="0"/>
            </a:endParaRPr>
          </a:p>
        </p:txBody>
      </p:sp>
      <p:sp>
        <p:nvSpPr>
          <p:cNvPr id="6" name="Скругленный прямоугольник 5"/>
          <p:cNvSpPr/>
          <p:nvPr/>
        </p:nvSpPr>
        <p:spPr>
          <a:xfrm>
            <a:off x="3428992" y="2357430"/>
            <a:ext cx="2286016" cy="71438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dirty="0" smtClean="0">
                <a:latin typeface="Times New Roman" pitchFamily="18" charset="0"/>
                <a:cs typeface="Times New Roman" pitchFamily="18" charset="0"/>
              </a:rPr>
              <a:t>Трудовая функция 2</a:t>
            </a:r>
            <a:endParaRPr lang="ru-RU" sz="2000" b="1" dirty="0">
              <a:latin typeface="Times New Roman" pitchFamily="18" charset="0"/>
              <a:cs typeface="Times New Roman" pitchFamily="18" charset="0"/>
            </a:endParaRPr>
          </a:p>
        </p:txBody>
      </p:sp>
      <p:sp>
        <p:nvSpPr>
          <p:cNvPr id="7" name="Скругленный прямоугольник 6"/>
          <p:cNvSpPr/>
          <p:nvPr/>
        </p:nvSpPr>
        <p:spPr>
          <a:xfrm>
            <a:off x="6286512" y="2357430"/>
            <a:ext cx="2214578" cy="71438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dirty="0" smtClean="0">
                <a:latin typeface="Times New Roman" pitchFamily="18" charset="0"/>
                <a:cs typeface="Times New Roman" pitchFamily="18" charset="0"/>
              </a:rPr>
              <a:t>Трудовая функция 3</a:t>
            </a:r>
            <a:endParaRPr lang="ru-RU" sz="2000" b="1" dirty="0">
              <a:latin typeface="Times New Roman" pitchFamily="18" charset="0"/>
              <a:cs typeface="Times New Roman" pitchFamily="18" charset="0"/>
            </a:endParaRPr>
          </a:p>
        </p:txBody>
      </p:sp>
      <p:sp>
        <p:nvSpPr>
          <p:cNvPr id="8" name="Скругленный прямоугольник 7"/>
          <p:cNvSpPr/>
          <p:nvPr/>
        </p:nvSpPr>
        <p:spPr>
          <a:xfrm>
            <a:off x="642910" y="3714752"/>
            <a:ext cx="2286016" cy="92869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dirty="0" smtClean="0">
                <a:latin typeface="Times New Roman" pitchFamily="18" charset="0"/>
                <a:cs typeface="Times New Roman" pitchFamily="18" charset="0"/>
              </a:rPr>
              <a:t>Трудовые действия </a:t>
            </a:r>
            <a:endParaRPr lang="ru-RU" sz="2000" b="1" dirty="0">
              <a:latin typeface="Times New Roman" pitchFamily="18" charset="0"/>
              <a:cs typeface="Times New Roman" pitchFamily="18" charset="0"/>
            </a:endParaRPr>
          </a:p>
        </p:txBody>
      </p:sp>
      <p:sp>
        <p:nvSpPr>
          <p:cNvPr id="9" name="Скругленный прямоугольник 8"/>
          <p:cNvSpPr/>
          <p:nvPr/>
        </p:nvSpPr>
        <p:spPr>
          <a:xfrm>
            <a:off x="3500430" y="3714752"/>
            <a:ext cx="2214578" cy="92869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dirty="0" smtClean="0">
                <a:latin typeface="Times New Roman" pitchFamily="18" charset="0"/>
                <a:cs typeface="Times New Roman" pitchFamily="18" charset="0"/>
              </a:rPr>
              <a:t>Необходимые умения</a:t>
            </a:r>
            <a:endParaRPr lang="ru-RU" sz="2000" b="1" dirty="0">
              <a:latin typeface="Times New Roman" pitchFamily="18" charset="0"/>
              <a:cs typeface="Times New Roman" pitchFamily="18" charset="0"/>
            </a:endParaRPr>
          </a:p>
        </p:txBody>
      </p:sp>
      <p:sp>
        <p:nvSpPr>
          <p:cNvPr id="10" name="Скругленный прямоугольник 9"/>
          <p:cNvSpPr/>
          <p:nvPr/>
        </p:nvSpPr>
        <p:spPr>
          <a:xfrm>
            <a:off x="6357950" y="3643314"/>
            <a:ext cx="2214578" cy="92869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dirty="0" smtClean="0">
                <a:latin typeface="Times New Roman" pitchFamily="18" charset="0"/>
                <a:cs typeface="Times New Roman" pitchFamily="18" charset="0"/>
              </a:rPr>
              <a:t>Необходимые знания</a:t>
            </a:r>
            <a:endParaRPr lang="ru-RU" sz="2000" b="1" dirty="0">
              <a:latin typeface="Times New Roman" pitchFamily="18" charset="0"/>
              <a:cs typeface="Times New Roman" pitchFamily="18" charset="0"/>
            </a:endParaRPr>
          </a:p>
        </p:txBody>
      </p:sp>
      <p:sp>
        <p:nvSpPr>
          <p:cNvPr id="11" name="Скругленный прямоугольник 10"/>
          <p:cNvSpPr/>
          <p:nvPr/>
        </p:nvSpPr>
        <p:spPr>
          <a:xfrm>
            <a:off x="571472" y="5143512"/>
            <a:ext cx="2500330" cy="107157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dirty="0" smtClean="0">
                <a:latin typeface="Times New Roman" pitchFamily="18" charset="0"/>
                <a:cs typeface="Times New Roman" pitchFamily="18" charset="0"/>
              </a:rPr>
              <a:t>Должностные обязанности</a:t>
            </a:r>
            <a:endParaRPr lang="ru-RU" sz="2000" b="1" dirty="0">
              <a:latin typeface="Times New Roman" pitchFamily="18" charset="0"/>
              <a:cs typeface="Times New Roman" pitchFamily="18" charset="0"/>
            </a:endParaRPr>
          </a:p>
        </p:txBody>
      </p:sp>
      <p:sp>
        <p:nvSpPr>
          <p:cNvPr id="12" name="Стрелка вправо 11"/>
          <p:cNvSpPr/>
          <p:nvPr/>
        </p:nvSpPr>
        <p:spPr>
          <a:xfrm rot="8188456">
            <a:off x="2602474" y="1899757"/>
            <a:ext cx="642942" cy="3571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право 12"/>
          <p:cNvSpPr/>
          <p:nvPr/>
        </p:nvSpPr>
        <p:spPr>
          <a:xfrm rot="5400000">
            <a:off x="4429124" y="1928802"/>
            <a:ext cx="428628" cy="428628"/>
          </a:xfrm>
          <a:prstGeom prst="right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низ 13"/>
          <p:cNvSpPr/>
          <p:nvPr/>
        </p:nvSpPr>
        <p:spPr>
          <a:xfrm rot="18911071">
            <a:off x="6012258" y="1807209"/>
            <a:ext cx="333165" cy="642942"/>
          </a:xfrm>
          <a:prstGeom prst="downArrow">
            <a:avLst>
              <a:gd name="adj1" fmla="val 50000"/>
              <a:gd name="adj2" fmla="val 4164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25" name="Прямая соединительная линия 24"/>
          <p:cNvCxnSpPr/>
          <p:nvPr/>
        </p:nvCxnSpPr>
        <p:spPr>
          <a:xfrm rot="5400000">
            <a:off x="1608117" y="3249611"/>
            <a:ext cx="214314" cy="1588"/>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7" name="Прямая соединительная линия 26"/>
          <p:cNvCxnSpPr/>
          <p:nvPr/>
        </p:nvCxnSpPr>
        <p:spPr>
          <a:xfrm>
            <a:off x="1714480" y="3357562"/>
            <a:ext cx="5857916" cy="1588"/>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30" name="Стрелка вниз 29"/>
          <p:cNvSpPr/>
          <p:nvPr/>
        </p:nvSpPr>
        <p:spPr>
          <a:xfrm>
            <a:off x="7500958" y="3357562"/>
            <a:ext cx="142876" cy="2857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Стрелка вниз 30"/>
          <p:cNvSpPr/>
          <p:nvPr/>
        </p:nvSpPr>
        <p:spPr>
          <a:xfrm flipH="1">
            <a:off x="4572000" y="3357562"/>
            <a:ext cx="142876" cy="35719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Стрелка вниз 31"/>
          <p:cNvSpPr/>
          <p:nvPr/>
        </p:nvSpPr>
        <p:spPr>
          <a:xfrm flipH="1">
            <a:off x="1714480" y="3357562"/>
            <a:ext cx="162876" cy="35719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9" name="Стрелка вниз 38"/>
          <p:cNvSpPr/>
          <p:nvPr/>
        </p:nvSpPr>
        <p:spPr>
          <a:xfrm>
            <a:off x="1643042" y="4714884"/>
            <a:ext cx="285752" cy="4286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14290"/>
            <a:ext cx="8715436" cy="6357982"/>
          </a:xfrm>
        </p:spPr>
        <p:txBody>
          <a:bodyPr/>
          <a:lstStyle/>
          <a:p>
            <a:endParaRPr lang="ru-RU" dirty="0"/>
          </a:p>
        </p:txBody>
      </p:sp>
      <p:sp>
        <p:nvSpPr>
          <p:cNvPr id="9" name="Скругленный прямоугольник 8"/>
          <p:cNvSpPr/>
          <p:nvPr/>
        </p:nvSpPr>
        <p:spPr>
          <a:xfrm>
            <a:off x="714348" y="1285860"/>
            <a:ext cx="1071570" cy="4214842"/>
          </a:xfrm>
          <a:prstGeom prst="roundRect">
            <a:avLst/>
          </a:prstGeom>
        </p:spPr>
        <p:style>
          <a:lnRef idx="1">
            <a:schemeClr val="accent1"/>
          </a:lnRef>
          <a:fillRef idx="2">
            <a:schemeClr val="accent1"/>
          </a:fillRef>
          <a:effectRef idx="1">
            <a:schemeClr val="accent1"/>
          </a:effectRef>
          <a:fontRef idx="minor">
            <a:schemeClr val="dk1"/>
          </a:fontRef>
        </p:style>
        <p:txBody>
          <a:bodyPr vert="vert270" rtlCol="0" anchor="ctr"/>
          <a:lstStyle/>
          <a:p>
            <a:pPr algn="ctr"/>
            <a:r>
              <a:rPr lang="ru-RU" sz="3200" b="1" dirty="0" smtClean="0">
                <a:latin typeface="Times New Roman" pitchFamily="18" charset="0"/>
                <a:cs typeface="Times New Roman" pitchFamily="18" charset="0"/>
              </a:rPr>
              <a:t>Преподаватель </a:t>
            </a:r>
            <a:endParaRPr lang="ru-RU" sz="3200" b="1" dirty="0">
              <a:latin typeface="Times New Roman" pitchFamily="18" charset="0"/>
              <a:cs typeface="Times New Roman" pitchFamily="18" charset="0"/>
            </a:endParaRPr>
          </a:p>
        </p:txBody>
      </p:sp>
      <p:sp>
        <p:nvSpPr>
          <p:cNvPr id="10" name="Скругленный прямоугольник 9"/>
          <p:cNvSpPr/>
          <p:nvPr/>
        </p:nvSpPr>
        <p:spPr>
          <a:xfrm>
            <a:off x="3571868" y="1357298"/>
            <a:ext cx="5000660" cy="121444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b="1" dirty="0" smtClean="0">
                <a:latin typeface="Times New Roman" pitchFamily="18" charset="0"/>
                <a:cs typeface="Times New Roman" pitchFamily="18" charset="0"/>
              </a:rPr>
              <a:t>Преподавание по программам профессионального обучения, СПО и ДПП, ориентированным на соответствующий уровень квалификации</a:t>
            </a:r>
            <a:endParaRPr lang="ru-RU" b="1" dirty="0">
              <a:latin typeface="Times New Roman" pitchFamily="18" charset="0"/>
              <a:cs typeface="Times New Roman" pitchFamily="18" charset="0"/>
            </a:endParaRPr>
          </a:p>
        </p:txBody>
      </p:sp>
      <p:sp>
        <p:nvSpPr>
          <p:cNvPr id="11" name="Скругленный прямоугольник 10"/>
          <p:cNvSpPr/>
          <p:nvPr/>
        </p:nvSpPr>
        <p:spPr>
          <a:xfrm>
            <a:off x="3571868" y="2786058"/>
            <a:ext cx="5000660" cy="1143008"/>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b="1" dirty="0" smtClean="0">
                <a:latin typeface="Times New Roman" pitchFamily="18" charset="0"/>
                <a:cs typeface="Times New Roman" pitchFamily="18" charset="0"/>
              </a:rPr>
              <a:t>Организационно-педагогическое сопровождение группы (курса) обучающихся по программам СПО</a:t>
            </a:r>
            <a:endParaRPr lang="ru-RU" b="1" dirty="0">
              <a:latin typeface="Times New Roman" pitchFamily="18" charset="0"/>
              <a:cs typeface="Times New Roman" pitchFamily="18" charset="0"/>
            </a:endParaRPr>
          </a:p>
        </p:txBody>
      </p:sp>
      <p:sp>
        <p:nvSpPr>
          <p:cNvPr id="16" name="Скругленный прямоугольник 15"/>
          <p:cNvSpPr/>
          <p:nvPr/>
        </p:nvSpPr>
        <p:spPr>
          <a:xfrm>
            <a:off x="3571868" y="4143380"/>
            <a:ext cx="5000660" cy="121444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b="1" dirty="0" smtClean="0">
                <a:latin typeface="Times New Roman" pitchFamily="18" charset="0"/>
                <a:cs typeface="Times New Roman" pitchFamily="18" charset="0"/>
              </a:rPr>
              <a:t>Проведение </a:t>
            </a:r>
            <a:r>
              <a:rPr lang="ru-RU" b="1" dirty="0" err="1" smtClean="0">
                <a:latin typeface="Times New Roman" pitchFamily="18" charset="0"/>
                <a:cs typeface="Times New Roman" pitchFamily="18" charset="0"/>
              </a:rPr>
              <a:t>профориентационных</a:t>
            </a:r>
            <a:r>
              <a:rPr lang="ru-RU" b="1" dirty="0" smtClean="0">
                <a:latin typeface="Times New Roman" pitchFamily="18" charset="0"/>
                <a:cs typeface="Times New Roman" pitchFamily="18" charset="0"/>
              </a:rPr>
              <a:t> мероприятий со школьниками и их родителями (законными представителями)</a:t>
            </a:r>
            <a:endParaRPr lang="ru-RU" b="1" dirty="0">
              <a:latin typeface="Times New Roman" pitchFamily="18" charset="0"/>
              <a:cs typeface="Times New Roman" pitchFamily="18" charset="0"/>
            </a:endParaRPr>
          </a:p>
        </p:txBody>
      </p:sp>
      <p:cxnSp>
        <p:nvCxnSpPr>
          <p:cNvPr id="20" name="Прямая соединительная линия 19"/>
          <p:cNvCxnSpPr/>
          <p:nvPr/>
        </p:nvCxnSpPr>
        <p:spPr>
          <a:xfrm rot="5400000">
            <a:off x="1250927" y="3392487"/>
            <a:ext cx="2928958" cy="1588"/>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1" name="Стрелка вправо 20"/>
          <p:cNvSpPr/>
          <p:nvPr/>
        </p:nvSpPr>
        <p:spPr>
          <a:xfrm>
            <a:off x="2714612" y="1857364"/>
            <a:ext cx="857256"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Стрелка вправо 21"/>
          <p:cNvSpPr/>
          <p:nvPr/>
        </p:nvSpPr>
        <p:spPr>
          <a:xfrm>
            <a:off x="2714612" y="3214686"/>
            <a:ext cx="857256"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Стрелка вправо 22"/>
          <p:cNvSpPr/>
          <p:nvPr/>
        </p:nvSpPr>
        <p:spPr>
          <a:xfrm>
            <a:off x="2714612" y="4786322"/>
            <a:ext cx="857256" cy="1428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28" name="Скругленная соединительная линия 27"/>
          <p:cNvCxnSpPr/>
          <p:nvPr/>
        </p:nvCxnSpPr>
        <p:spPr>
          <a:xfrm>
            <a:off x="1857356" y="3357562"/>
            <a:ext cx="857256" cy="1588"/>
          </a:xfrm>
          <a:prstGeom prst="curvedConnector3">
            <a:avLst>
              <a:gd name="adj1" fmla="val 50000"/>
            </a:avLst>
          </a:prstGeom>
          <a:ln w="762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142852"/>
            <a:ext cx="8715436" cy="6500858"/>
          </a:xfrm>
        </p:spPr>
        <p:txBody>
          <a:bodyPr/>
          <a:lstStyle/>
          <a:p>
            <a:pPr>
              <a:buNone/>
            </a:pPr>
            <a:endParaRPr lang="ru-RU" dirty="0"/>
          </a:p>
        </p:txBody>
      </p:sp>
      <p:sp>
        <p:nvSpPr>
          <p:cNvPr id="4" name="Скругленный прямоугольник 3"/>
          <p:cNvSpPr/>
          <p:nvPr/>
        </p:nvSpPr>
        <p:spPr>
          <a:xfrm>
            <a:off x="642910" y="1000108"/>
            <a:ext cx="1285884" cy="4714908"/>
          </a:xfrm>
          <a:prstGeom prst="roundRect">
            <a:avLst/>
          </a:prstGeom>
        </p:spPr>
        <p:style>
          <a:lnRef idx="1">
            <a:schemeClr val="accent1"/>
          </a:lnRef>
          <a:fillRef idx="2">
            <a:schemeClr val="accent1"/>
          </a:fillRef>
          <a:effectRef idx="1">
            <a:schemeClr val="accent1"/>
          </a:effectRef>
          <a:fontRef idx="minor">
            <a:schemeClr val="dk1"/>
          </a:fontRef>
        </p:style>
        <p:txBody>
          <a:bodyPr vert="vert270" rtlCol="0" anchor="ctr"/>
          <a:lstStyle/>
          <a:p>
            <a:pPr algn="ctr"/>
            <a:r>
              <a:rPr lang="ru-RU" sz="2400" b="1" dirty="0" smtClean="0">
                <a:latin typeface="Times New Roman" pitchFamily="18" charset="0"/>
                <a:cs typeface="Times New Roman" pitchFamily="18" charset="0"/>
              </a:rPr>
              <a:t>Мастер </a:t>
            </a:r>
          </a:p>
          <a:p>
            <a:pPr algn="ctr"/>
            <a:r>
              <a:rPr lang="ru-RU" sz="2400" b="1" dirty="0" smtClean="0">
                <a:latin typeface="Times New Roman" pitchFamily="18" charset="0"/>
                <a:cs typeface="Times New Roman" pitchFamily="18" charset="0"/>
              </a:rPr>
              <a:t>производственного обучения</a:t>
            </a:r>
            <a:endParaRPr lang="ru-RU" sz="2400" b="1" dirty="0">
              <a:latin typeface="Times New Roman" pitchFamily="18" charset="0"/>
              <a:cs typeface="Times New Roman" pitchFamily="18" charset="0"/>
            </a:endParaRPr>
          </a:p>
        </p:txBody>
      </p:sp>
      <p:sp>
        <p:nvSpPr>
          <p:cNvPr id="5" name="Скругленный прямоугольник 4"/>
          <p:cNvSpPr/>
          <p:nvPr/>
        </p:nvSpPr>
        <p:spPr>
          <a:xfrm>
            <a:off x="4071934" y="1000108"/>
            <a:ext cx="4143404" cy="142876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b="1" dirty="0" smtClean="0">
                <a:latin typeface="Times New Roman" pitchFamily="18" charset="0"/>
                <a:cs typeface="Times New Roman" pitchFamily="18" charset="0"/>
              </a:rPr>
              <a:t>Организация и проведение учебно-производственного  процесса при реализации образовательных программ различного уровня и направленности</a:t>
            </a:r>
            <a:endParaRPr lang="ru-RU" b="1" dirty="0">
              <a:latin typeface="Times New Roman" pitchFamily="18" charset="0"/>
              <a:cs typeface="Times New Roman" pitchFamily="18" charset="0"/>
            </a:endParaRPr>
          </a:p>
        </p:txBody>
      </p:sp>
      <p:sp>
        <p:nvSpPr>
          <p:cNvPr id="6" name="Скругленный прямоугольник 5"/>
          <p:cNvSpPr/>
          <p:nvPr/>
        </p:nvSpPr>
        <p:spPr>
          <a:xfrm>
            <a:off x="4071934" y="2786058"/>
            <a:ext cx="4143404" cy="107157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b="1" dirty="0" smtClean="0">
                <a:latin typeface="Times New Roman" pitchFamily="18" charset="0"/>
                <a:cs typeface="Times New Roman" pitchFamily="18" charset="0"/>
              </a:rPr>
              <a:t>Организационно-педагогическое сопровождение группы (курса) обучающихся по программам СПО</a:t>
            </a:r>
            <a:endParaRPr lang="ru-RU" b="1" dirty="0">
              <a:latin typeface="Times New Roman" pitchFamily="18" charset="0"/>
              <a:cs typeface="Times New Roman" pitchFamily="18" charset="0"/>
            </a:endParaRPr>
          </a:p>
        </p:txBody>
      </p:sp>
      <p:sp>
        <p:nvSpPr>
          <p:cNvPr id="7" name="Скругленный прямоугольник 6"/>
          <p:cNvSpPr/>
          <p:nvPr/>
        </p:nvSpPr>
        <p:spPr>
          <a:xfrm>
            <a:off x="4143372" y="4286256"/>
            <a:ext cx="4071966" cy="121444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b="1" dirty="0" smtClean="0">
                <a:latin typeface="Times New Roman" pitchFamily="18" charset="0"/>
                <a:cs typeface="Times New Roman" pitchFamily="18" charset="0"/>
              </a:rPr>
              <a:t>Проведение </a:t>
            </a:r>
            <a:r>
              <a:rPr lang="ru-RU" b="1" dirty="0" err="1" smtClean="0">
                <a:latin typeface="Times New Roman" pitchFamily="18" charset="0"/>
                <a:cs typeface="Times New Roman" pitchFamily="18" charset="0"/>
              </a:rPr>
              <a:t>профориентационных</a:t>
            </a:r>
            <a:r>
              <a:rPr lang="ru-RU" b="1" dirty="0" smtClean="0">
                <a:latin typeface="Times New Roman" pitchFamily="18" charset="0"/>
                <a:cs typeface="Times New Roman" pitchFamily="18" charset="0"/>
              </a:rPr>
              <a:t> мероприятий со школьниками и их родителями (законными представителями)</a:t>
            </a:r>
            <a:endParaRPr lang="ru-RU" b="1" dirty="0">
              <a:latin typeface="Times New Roman" pitchFamily="18" charset="0"/>
              <a:cs typeface="Times New Roman" pitchFamily="18" charset="0"/>
            </a:endParaRPr>
          </a:p>
        </p:txBody>
      </p:sp>
      <p:cxnSp>
        <p:nvCxnSpPr>
          <p:cNvPr id="10" name="Прямая соединительная линия 9"/>
          <p:cNvCxnSpPr/>
          <p:nvPr/>
        </p:nvCxnSpPr>
        <p:spPr>
          <a:xfrm rot="5400000">
            <a:off x="928662" y="3357562"/>
            <a:ext cx="3286148" cy="1588"/>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11" name="Стрелка вправо 10"/>
          <p:cNvSpPr/>
          <p:nvPr/>
        </p:nvSpPr>
        <p:spPr>
          <a:xfrm>
            <a:off x="2571736" y="1643050"/>
            <a:ext cx="1571636"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право 11"/>
          <p:cNvSpPr/>
          <p:nvPr/>
        </p:nvSpPr>
        <p:spPr>
          <a:xfrm>
            <a:off x="2571736" y="3286124"/>
            <a:ext cx="1571636"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право 12"/>
          <p:cNvSpPr/>
          <p:nvPr/>
        </p:nvSpPr>
        <p:spPr>
          <a:xfrm>
            <a:off x="2571736" y="4857760"/>
            <a:ext cx="1571636" cy="2143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37" name="Скругленная соединительная линия 36"/>
          <p:cNvCxnSpPr>
            <a:stCxn id="4" idx="3"/>
            <a:endCxn id="12" idx="1"/>
          </p:cNvCxnSpPr>
          <p:nvPr/>
        </p:nvCxnSpPr>
        <p:spPr>
          <a:xfrm>
            <a:off x="1928794" y="3357562"/>
            <a:ext cx="642942" cy="35719"/>
          </a:xfrm>
          <a:prstGeom prst="curvedConnector3">
            <a:avLst>
              <a:gd name="adj1" fmla="val 50000"/>
            </a:avLst>
          </a:prstGeom>
          <a:ln w="762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142875" y="857250"/>
          <a:ext cx="8858250" cy="5151120"/>
        </p:xfrm>
        <a:graphic>
          <a:graphicData uri="http://schemas.openxmlformats.org/drawingml/2006/table">
            <a:tbl>
              <a:tblPr firstRow="1" bandRow="1">
                <a:tableStyleId>{5940675A-B579-460E-94D1-54222C63F5DA}</a:tableStyleId>
              </a:tblPr>
              <a:tblGrid>
                <a:gridCol w="4429125"/>
                <a:gridCol w="4429125"/>
              </a:tblGrid>
              <a:tr h="370840">
                <a:tc>
                  <a:txBody>
                    <a:bodyPr/>
                    <a:lstStyle/>
                    <a:p>
                      <a:pPr algn="ct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370840">
                <a:tc>
                  <a:txBody>
                    <a:bodyPr/>
                    <a:lstStyle/>
                    <a:p>
                      <a:r>
                        <a:rPr lang="ru-RU" sz="2000" dirty="0" smtClean="0">
                          <a:latin typeface="Times New Roman" pitchFamily="18" charset="0"/>
                          <a:cs typeface="Times New Roman" pitchFamily="18" charset="0"/>
                        </a:rPr>
                        <a:t>Проведение учебных занятий по учебным предметам, курсам, дисциплинам (модулям) образовательной</a:t>
                      </a:r>
                      <a:r>
                        <a:rPr lang="ru-RU" sz="2000" baseline="0" dirty="0" smtClean="0">
                          <a:latin typeface="Times New Roman" pitchFamily="18" charset="0"/>
                          <a:cs typeface="Times New Roman" pitchFamily="18" charset="0"/>
                        </a:rPr>
                        <a:t> программы</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Проводит обучение обучающихся в соответствии с ФГОС, используя наиболее эффективные формы, методы и средства</a:t>
                      </a:r>
                      <a:r>
                        <a:rPr lang="ru-RU" sz="2000" baseline="0" dirty="0" smtClean="0">
                          <a:latin typeface="Times New Roman" pitchFamily="18" charset="0"/>
                          <a:cs typeface="Times New Roman" pitchFamily="18" charset="0"/>
                        </a:rPr>
                        <a:t> обучения, новые образовательные технологии, включая информационные.  Обеспечивает охрану жизни и здоровья обучающихся во время образовательного процесса. Выполняет правила по охране труда и пожарной безопасности</a:t>
                      </a:r>
                      <a:endParaRPr lang="ru-RU" sz="2000" dirty="0">
                        <a:latin typeface="Times New Roman" pitchFamily="18" charset="0"/>
                        <a:cs typeface="Times New Roman" pitchFamily="18" charset="0"/>
                      </a:endParaRPr>
                    </a:p>
                  </a:txBody>
                  <a:tcPr/>
                </a:tc>
              </a:tr>
              <a:tr h="370840">
                <a:tc>
                  <a:txBody>
                    <a:bodyPr/>
                    <a:lstStyle/>
                    <a:p>
                      <a:r>
                        <a:rPr lang="ru-RU" sz="2000" dirty="0" smtClean="0">
                          <a:latin typeface="Times New Roman" pitchFamily="18" charset="0"/>
                          <a:cs typeface="Times New Roman" pitchFamily="18" charset="0"/>
                        </a:rPr>
                        <a:t>Организация самостоятельной работы обучающихся по учебным предметам, курсам,</a:t>
                      </a:r>
                      <a:r>
                        <a:rPr lang="ru-RU" sz="2000" baseline="0" dirty="0" smtClean="0">
                          <a:latin typeface="Times New Roman" pitchFamily="18" charset="0"/>
                          <a:cs typeface="Times New Roman" pitchFamily="18" charset="0"/>
                        </a:rPr>
                        <a:t> д</a:t>
                      </a:r>
                      <a:r>
                        <a:rPr lang="ru-RU" sz="2000" dirty="0" smtClean="0">
                          <a:latin typeface="Times New Roman" pitchFamily="18" charset="0"/>
                          <a:cs typeface="Times New Roman" pitchFamily="18" charset="0"/>
                        </a:rPr>
                        <a:t>исциплинам (модулям) образовательной программы</a:t>
                      </a:r>
                      <a:endParaRPr lang="ru-RU" sz="2000" dirty="0">
                        <a:latin typeface="Times New Roman" pitchFamily="18" charset="0"/>
                        <a:cs typeface="Times New Roman" pitchFamily="18" charset="0"/>
                      </a:endParaRPr>
                    </a:p>
                  </a:txBody>
                  <a:tcPr/>
                </a:tc>
                <a:tc>
                  <a:txBody>
                    <a:bodyPr/>
                    <a:lstStyle/>
                    <a:p>
                      <a:r>
                        <a:rPr lang="ru-RU" sz="2000" dirty="0" smtClean="0">
                          <a:latin typeface="Times New Roman" pitchFamily="18" charset="0"/>
                          <a:cs typeface="Times New Roman" pitchFamily="18" charset="0"/>
                        </a:rPr>
                        <a:t>Организует и контролирует  самостоятельную работу обучающихся</a:t>
                      </a:r>
                      <a:endParaRPr lang="ru-RU" sz="2000" dirty="0">
                        <a:latin typeface="Times New Roman" pitchFamily="18" charset="0"/>
                        <a:cs typeface="Times New Roman" pitchFamily="18" charset="0"/>
                      </a:endParaRPr>
                    </a:p>
                  </a:txBody>
                  <a:tcPr/>
                </a:tc>
              </a:tr>
            </a:tbl>
          </a:graphicData>
        </a:graphic>
      </p:graphicFrame>
      <p:sp>
        <p:nvSpPr>
          <p:cNvPr id="2" name="Заголовок 1"/>
          <p:cNvSpPr>
            <a:spLocks noGrp="1"/>
          </p:cNvSpPr>
          <p:nvPr>
            <p:ph type="title"/>
          </p:nvPr>
        </p:nvSpPr>
        <p:spPr>
          <a:xfrm>
            <a:off x="457200" y="274638"/>
            <a:ext cx="8229600" cy="654032"/>
          </a:xfrm>
          <a:effectLst/>
        </p:spPr>
        <p:txBody>
          <a:bodyPr>
            <a:normAutofit/>
          </a:bodyPr>
          <a:lstStyle/>
          <a:p>
            <a:pPr algn="ctr"/>
            <a:r>
              <a:rPr lang="ru-RU" sz="2000" b="1" i="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Сравнительная таблица (преподаватель)</a:t>
            </a:r>
            <a:endParaRPr lang="ru-RU" sz="2000" b="1" i="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14313" y="857232"/>
          <a:ext cx="8786812" cy="6057427"/>
        </p:xfrm>
        <a:graphic>
          <a:graphicData uri="http://schemas.openxmlformats.org/drawingml/2006/table">
            <a:tbl>
              <a:tblPr firstRow="1" bandRow="1">
                <a:tableStyleId>{5940675A-B579-460E-94D1-54222C63F5DA}</a:tableStyleId>
              </a:tblPr>
              <a:tblGrid>
                <a:gridCol w="4393406"/>
                <a:gridCol w="4393406"/>
              </a:tblGrid>
              <a:tr h="464347">
                <a:tc>
                  <a:txBody>
                    <a:bodyPr/>
                    <a:lstStyle/>
                    <a:p>
                      <a:pPr algn="ctr"/>
                      <a:r>
                        <a:rPr lang="ru-RU" sz="1900" dirty="0" smtClean="0">
                          <a:latin typeface="Times New Roman" pitchFamily="18" charset="0"/>
                          <a:cs typeface="Times New Roman" pitchFamily="18" charset="0"/>
                        </a:rPr>
                        <a:t>Профессиональный стандарт</a:t>
                      </a:r>
                      <a:endParaRPr lang="ru-RU" sz="1900" dirty="0">
                        <a:latin typeface="Times New Roman" pitchFamily="18" charset="0"/>
                        <a:cs typeface="Times New Roman" pitchFamily="18" charset="0"/>
                      </a:endParaRPr>
                    </a:p>
                  </a:txBody>
                  <a:tcPr/>
                </a:tc>
                <a:tc>
                  <a:txBody>
                    <a:bodyPr/>
                    <a:lstStyle/>
                    <a:p>
                      <a:pPr algn="ctr"/>
                      <a:r>
                        <a:rPr lang="ru-RU" sz="1900" dirty="0" smtClean="0">
                          <a:latin typeface="Times New Roman" pitchFamily="18" charset="0"/>
                          <a:cs typeface="Times New Roman" pitchFamily="18" charset="0"/>
                        </a:rPr>
                        <a:t>Квалификационная  характеристика</a:t>
                      </a:r>
                      <a:endParaRPr lang="ru-RU" sz="1900" dirty="0">
                        <a:latin typeface="Times New Roman" pitchFamily="18" charset="0"/>
                        <a:cs typeface="Times New Roman" pitchFamily="18" charset="0"/>
                      </a:endParaRPr>
                    </a:p>
                  </a:txBody>
                  <a:tcPr/>
                </a:tc>
              </a:tr>
              <a:tr h="5250693">
                <a:tc>
                  <a:txBody>
                    <a:bodyPr/>
                    <a:lstStyle/>
                    <a:p>
                      <a:r>
                        <a:rPr lang="ru-RU" sz="1900" dirty="0" smtClean="0">
                          <a:latin typeface="Times New Roman" pitchFamily="18" charset="0"/>
                          <a:cs typeface="Times New Roman" pitchFamily="18" charset="0"/>
                        </a:rPr>
                        <a:t>Текущий контроль, оценка динамики подготовленности и мотивации обучающихся в процессе</a:t>
                      </a:r>
                      <a:r>
                        <a:rPr lang="ru-RU" sz="1900" baseline="0" dirty="0" smtClean="0">
                          <a:latin typeface="Times New Roman" pitchFamily="18" charset="0"/>
                          <a:cs typeface="Times New Roman" pitchFamily="18" charset="0"/>
                        </a:rPr>
                        <a:t> изучения учебного предмета, курса, дисциплины (модуля)</a:t>
                      </a:r>
                      <a:endParaRPr lang="ru-RU" sz="1900" dirty="0">
                        <a:latin typeface="Times New Roman" pitchFamily="18" charset="0"/>
                        <a:cs typeface="Times New Roman" pitchFamily="18" charset="0"/>
                      </a:endParaRPr>
                    </a:p>
                  </a:txBody>
                  <a:tcPr/>
                </a:tc>
                <a:tc>
                  <a:txBody>
                    <a:bodyPr/>
                    <a:lstStyle/>
                    <a:p>
                      <a:r>
                        <a:rPr lang="ru-RU" sz="1900" kern="1200" dirty="0" smtClean="0">
                          <a:solidFill>
                            <a:schemeClr val="tx1"/>
                          </a:solidFill>
                          <a:latin typeface="Times New Roman" pitchFamily="18" charset="0"/>
                          <a:ea typeface="+mn-ea"/>
                          <a:cs typeface="Times New Roman" pitchFamily="18" charset="0"/>
                        </a:rPr>
                        <a:t>Оценивает эффективность обучения предмету (дисциплине, курсу) обучающихся, учитывая освоение ими знаний, овладение умениями, применение полученных навыков, развитие опыта творческой деятельности, познавательного интереса, используя компьютерные технологии, в т.ч. текстовые редакторы и электронные таблицы в своей деятельности. </a:t>
                      </a:r>
                    </a:p>
                    <a:p>
                      <a:r>
                        <a:rPr lang="ru-RU" sz="1900" kern="1200" dirty="0" smtClean="0">
                          <a:solidFill>
                            <a:schemeClr val="tx1"/>
                          </a:solidFill>
                          <a:latin typeface="Times New Roman" pitchFamily="18" charset="0"/>
                          <a:ea typeface="+mn-ea"/>
                          <a:cs typeface="Times New Roman" pitchFamily="18" charset="0"/>
                        </a:rPr>
                        <a:t>Осуществляет контрольно-оценочную деятельность в образовательном процессе с использованием современных способов оценивания в условиях информационно-коммуникационных технологий (в т.ч. ведение электронных форм документации)</a:t>
                      </a:r>
                      <a:endParaRPr lang="ru-RU" sz="1900" dirty="0">
                        <a:latin typeface="Times New Roman" pitchFamily="18" charset="0"/>
                        <a:cs typeface="Times New Roman" pitchFamily="18" charset="0"/>
                      </a:endParaRPr>
                    </a:p>
                  </a:txBody>
                  <a:tcPr/>
                </a:tc>
              </a:tr>
            </a:tbl>
          </a:graphicData>
        </a:graphic>
      </p:graphicFrame>
      <p:sp>
        <p:nvSpPr>
          <p:cNvPr id="2" name="Заголовок 1"/>
          <p:cNvSpPr>
            <a:spLocks noGrp="1"/>
          </p:cNvSpPr>
          <p:nvPr>
            <p:ph type="title"/>
          </p:nvPr>
        </p:nvSpPr>
        <p:spPr>
          <a:xfrm>
            <a:off x="457200" y="274638"/>
            <a:ext cx="8229600" cy="582594"/>
          </a:xfrm>
        </p:spPr>
        <p:txBody>
          <a:bodyPr>
            <a:normAutofit/>
          </a:bodyPr>
          <a:lstStyle/>
          <a:p>
            <a:pPr algn="ctr"/>
            <a:r>
              <a:rPr lang="ru-RU" sz="2000" b="1" i="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Сравнительная таблица (преподаватель)</a:t>
            </a:r>
            <a:endParaRPr lang="ru-RU" sz="2000" i="1" dirty="0">
              <a:solidFill>
                <a:schemeClr val="tx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28625" y="1000108"/>
          <a:ext cx="8429626" cy="5857892"/>
        </p:xfrm>
        <a:graphic>
          <a:graphicData uri="http://schemas.openxmlformats.org/drawingml/2006/table">
            <a:tbl>
              <a:tblPr firstRow="1" bandRow="1">
                <a:tableStyleId>{5940675A-B579-460E-94D1-54222C63F5DA}</a:tableStyleId>
              </a:tblPr>
              <a:tblGrid>
                <a:gridCol w="4214813"/>
                <a:gridCol w="4214813"/>
              </a:tblGrid>
              <a:tr h="424295">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1951758">
                <a:tc>
                  <a:txBody>
                    <a:bodyPr/>
                    <a:lstStyle/>
                    <a:p>
                      <a:pPr>
                        <a:lnSpc>
                          <a:spcPct val="100000"/>
                        </a:lnSpc>
                        <a:spcAft>
                          <a:spcPts val="0"/>
                        </a:spcAft>
                      </a:pPr>
                      <a:r>
                        <a:rPr lang="ru-RU" sz="2000" dirty="0" smtClean="0">
                          <a:latin typeface="Times New Roman" pitchFamily="18" charset="0"/>
                          <a:ea typeface="Calibri"/>
                          <a:cs typeface="Times New Roman" pitchFamily="18" charset="0"/>
                        </a:rPr>
                        <a:t>Оценка  </a:t>
                      </a:r>
                      <a:r>
                        <a:rPr lang="ru-RU" sz="2000" dirty="0">
                          <a:latin typeface="Times New Roman" pitchFamily="18" charset="0"/>
                          <a:ea typeface="Calibri"/>
                          <a:cs typeface="Times New Roman" pitchFamily="18" charset="0"/>
                        </a:rPr>
                        <a:t>освоения образовательной программы при проведении итоговой (государственной итоговой) аттестации в составе экзаменационной комиссии</a:t>
                      </a: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Обеспечивает достижение и подтверждение обучающимися уровней образования (образовательных цензов)</a:t>
                      </a:r>
                    </a:p>
                  </a:txBody>
                  <a:tcPr marL="68580" marR="68580" marT="0" marB="0"/>
                </a:tc>
              </a:tr>
              <a:tr h="3481839">
                <a:tc>
                  <a:txBody>
                    <a:bodyPr/>
                    <a:lstStyle/>
                    <a:p>
                      <a:pPr>
                        <a:lnSpc>
                          <a:spcPct val="100000"/>
                        </a:lnSpc>
                        <a:spcAft>
                          <a:spcPts val="0"/>
                        </a:spcAft>
                      </a:pPr>
                      <a:r>
                        <a:rPr lang="ru-RU" sz="2000" dirty="0" smtClean="0">
                          <a:latin typeface="Times New Roman" pitchFamily="18" charset="0"/>
                          <a:ea typeface="Calibri"/>
                          <a:cs typeface="Times New Roman" pitchFamily="18" charset="0"/>
                        </a:rPr>
                        <a:t>Разработка  </a:t>
                      </a:r>
                      <a:r>
                        <a:rPr lang="ru-RU" sz="2000" dirty="0">
                          <a:latin typeface="Times New Roman" pitchFamily="18" charset="0"/>
                          <a:ea typeface="Calibri"/>
                          <a:cs typeface="Times New Roman" pitchFamily="18" charset="0"/>
                        </a:rPr>
                        <a:t>и обновление рабочих программ учебных предметов, курсов, дисциплин (модулей) СПО, профессионального обучения и (или) ДПП</a:t>
                      </a: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Разрабатывает рабочие программы учебных дисциплин (модулей) по своей дисциплине.</a:t>
                      </a:r>
                    </a:p>
                    <a:p>
                      <a:pPr>
                        <a:lnSpc>
                          <a:spcPct val="100000"/>
                        </a:lnSpc>
                        <a:spcAft>
                          <a:spcPts val="0"/>
                        </a:spcAft>
                      </a:pPr>
                      <a:r>
                        <a:rPr lang="ru-RU" sz="2000" dirty="0">
                          <a:latin typeface="Times New Roman" pitchFamily="18" charset="0"/>
                          <a:ea typeface="Calibri"/>
                          <a:cs typeface="Times New Roman" pitchFamily="18" charset="0"/>
                        </a:rPr>
                        <a:t>Несет ответственность за реализацию их в полном объеме в соответствии с учебным планом и графиком учебного процесса, а также за качество подготовки выпускников</a:t>
                      </a:r>
                    </a:p>
                  </a:txBody>
                  <a:tcPr marL="68580" marR="68580" marT="0" marB="0"/>
                </a:tc>
              </a:tr>
            </a:tbl>
          </a:graphicData>
        </a:graphic>
      </p:graphicFrame>
      <p:sp>
        <p:nvSpPr>
          <p:cNvPr id="2" name="Заголовок 1"/>
          <p:cNvSpPr>
            <a:spLocks noGrp="1"/>
          </p:cNvSpPr>
          <p:nvPr>
            <p:ph type="title"/>
          </p:nvPr>
        </p:nvSpPr>
        <p:spPr>
          <a:xfrm>
            <a:off x="457200" y="274638"/>
            <a:ext cx="8229600" cy="796908"/>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1000108"/>
          <a:ext cx="8715376" cy="5643602"/>
        </p:xfrm>
        <a:graphic>
          <a:graphicData uri="http://schemas.openxmlformats.org/drawingml/2006/table">
            <a:tbl>
              <a:tblPr firstRow="1" bandRow="1">
                <a:tableStyleId>{5940675A-B579-460E-94D1-54222C63F5DA}</a:tableStyleId>
              </a:tblPr>
              <a:tblGrid>
                <a:gridCol w="4357688"/>
                <a:gridCol w="4357688"/>
              </a:tblGrid>
              <a:tr h="513055">
                <a:tc>
                  <a:txBody>
                    <a:bodyPr/>
                    <a:lstStyle/>
                    <a:p>
                      <a:pPr algn="ct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5130547">
                <a:tc>
                  <a:txBody>
                    <a:bodyPr/>
                    <a:lstStyle/>
                    <a:p>
                      <a:pPr>
                        <a:lnSpc>
                          <a:spcPct val="100000"/>
                        </a:lnSpc>
                        <a:spcAft>
                          <a:spcPts val="0"/>
                        </a:spcAft>
                      </a:pPr>
                      <a:r>
                        <a:rPr lang="ru-RU" sz="2000" dirty="0" smtClean="0">
                          <a:latin typeface="Times New Roman" pitchFamily="18" charset="0"/>
                          <a:ea typeface="Calibri"/>
                          <a:cs typeface="Times New Roman" pitchFamily="18" charset="0"/>
                        </a:rPr>
                        <a:t>Консультирование </a:t>
                      </a:r>
                      <a:r>
                        <a:rPr lang="ru-RU" sz="2000" dirty="0">
                          <a:latin typeface="Times New Roman" pitchFamily="18" charset="0"/>
                          <a:ea typeface="Calibri"/>
                          <a:cs typeface="Times New Roman" pitchFamily="18" charset="0"/>
                        </a:rPr>
                        <a:t>обучающихся и их родителей (законных представителей) по вопросам профессионального самоопределения, профессионального развития, профессиональной адаптации на основе наблюдения за освоением профессиональной компетенции (для преподавания учебного предмета, курса, дисциплины (модуля), ориентированного на освоение квалификации (профессиональной компетенции)</a:t>
                      </a: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Осуществляет связь с родителями или лицами, их заменяющими</a:t>
                      </a:r>
                    </a:p>
                  </a:txBody>
                  <a:tcPr marL="68580" marR="68580" marT="0" marB="0"/>
                </a:tc>
              </a:tr>
            </a:tbl>
          </a:graphicData>
        </a:graphic>
      </p:graphicFrame>
      <p:sp>
        <p:nvSpPr>
          <p:cNvPr id="2" name="Заголовок 1"/>
          <p:cNvSpPr>
            <a:spLocks noGrp="1"/>
          </p:cNvSpPr>
          <p:nvPr>
            <p:ph type="title"/>
          </p:nvPr>
        </p:nvSpPr>
        <p:spPr>
          <a:xfrm>
            <a:off x="457200" y="142852"/>
            <a:ext cx="8229600" cy="642942"/>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1214422"/>
          <a:ext cx="8229600" cy="5214974"/>
        </p:xfrm>
        <a:graphic>
          <a:graphicData uri="http://schemas.openxmlformats.org/drawingml/2006/table">
            <a:tbl>
              <a:tblPr firstRow="1" bandRow="1">
                <a:tableStyleId>{5940675A-B579-460E-94D1-54222C63F5DA}</a:tableStyleId>
              </a:tblPr>
              <a:tblGrid>
                <a:gridCol w="4114800"/>
                <a:gridCol w="4114800"/>
              </a:tblGrid>
              <a:tr h="406887">
                <a:tc>
                  <a:txBody>
                    <a:bodyPr/>
                    <a:lstStyle/>
                    <a:p>
                      <a:pPr algn="ct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4808087">
                <a:tc>
                  <a:txBody>
                    <a:bodyPr/>
                    <a:lstStyle/>
                    <a:p>
                      <a:pPr>
                        <a:lnSpc>
                          <a:spcPct val="100000"/>
                        </a:lnSpc>
                        <a:spcAft>
                          <a:spcPts val="0"/>
                        </a:spcAft>
                      </a:pPr>
                      <a:r>
                        <a:rPr lang="ru-RU" sz="2000" dirty="0" smtClean="0">
                          <a:latin typeface="Times New Roman" pitchFamily="18" charset="0"/>
                          <a:ea typeface="Calibri"/>
                          <a:cs typeface="Times New Roman" pitchFamily="18" charset="0"/>
                        </a:rPr>
                        <a:t>Разработка </a:t>
                      </a:r>
                      <a:r>
                        <a:rPr lang="ru-RU" sz="2000" dirty="0">
                          <a:latin typeface="Times New Roman" pitchFamily="18" charset="0"/>
                          <a:ea typeface="Calibri"/>
                          <a:cs typeface="Times New Roman" pitchFamily="18" charset="0"/>
                        </a:rPr>
                        <a:t>мероприятий по модернизации оснащенности учебного помещения (кабинета, лаборатории, спортивного зала, иного места занятий), формирование его предметно-пространственной среды, обеспечивающей освоение учебного предмета, курса, дисциплины (модуля) образовательной программы</a:t>
                      </a: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Вносит предложения по совершенствованию образовательного процесса в образовательном учреждении</a:t>
                      </a:r>
                    </a:p>
                  </a:txBody>
                  <a:tcPr marL="68580" marR="68580" marT="0" marB="0"/>
                </a:tc>
              </a:tr>
            </a:tbl>
          </a:graphicData>
        </a:graphic>
      </p:graphicFrame>
      <p:sp>
        <p:nvSpPr>
          <p:cNvPr id="2" name="Заголовок 1"/>
          <p:cNvSpPr>
            <a:spLocks noGrp="1"/>
          </p:cNvSpPr>
          <p:nvPr>
            <p:ph type="title"/>
          </p:nvPr>
        </p:nvSpPr>
        <p:spPr>
          <a:xfrm>
            <a:off x="457200" y="274638"/>
            <a:ext cx="8229600" cy="582594"/>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571480"/>
          <a:ext cx="8572530" cy="6322905"/>
        </p:xfrm>
        <a:graphic>
          <a:graphicData uri="http://schemas.openxmlformats.org/drawingml/2006/table">
            <a:tbl>
              <a:tblPr firstRow="1" bandRow="1">
                <a:tableStyleId>{5940675A-B579-460E-94D1-54222C63F5DA}</a:tableStyleId>
              </a:tblPr>
              <a:tblGrid>
                <a:gridCol w="4143374"/>
                <a:gridCol w="4429156"/>
              </a:tblGrid>
              <a:tr h="428582">
                <a:tc>
                  <a:txBody>
                    <a:bodyPr/>
                    <a:lstStyle/>
                    <a:p>
                      <a:pPr algn="ctr">
                        <a:lnSpc>
                          <a:spcPct val="100000"/>
                        </a:lnSpc>
                      </a:pPr>
                      <a:r>
                        <a:rPr lang="ru-RU" sz="1800" dirty="0" smtClean="0">
                          <a:latin typeface="Times New Roman" pitchFamily="18" charset="0"/>
                          <a:cs typeface="Times New Roman" pitchFamily="18" charset="0"/>
                        </a:rPr>
                        <a:t>Профессиональный стандарт</a:t>
                      </a:r>
                      <a:endParaRPr lang="ru-RU" sz="1800" dirty="0">
                        <a:latin typeface="Times New Roman" pitchFamily="18" charset="0"/>
                        <a:cs typeface="Times New Roman" pitchFamily="18" charset="0"/>
                      </a:endParaRPr>
                    </a:p>
                  </a:txBody>
                  <a:tcPr/>
                </a:tc>
                <a:tc>
                  <a:txBody>
                    <a:bodyPr/>
                    <a:lstStyle/>
                    <a:p>
                      <a:pPr algn="ctr">
                        <a:lnSpc>
                          <a:spcPct val="100000"/>
                        </a:lnSpc>
                      </a:pPr>
                      <a:r>
                        <a:rPr lang="ru-RU" sz="1800" dirty="0" smtClean="0">
                          <a:latin typeface="Times New Roman" pitchFamily="18" charset="0"/>
                          <a:cs typeface="Times New Roman" pitchFamily="18" charset="0"/>
                        </a:rPr>
                        <a:t>Квалификационная  характеристика</a:t>
                      </a:r>
                      <a:endParaRPr lang="ru-RU" sz="1800" dirty="0">
                        <a:latin typeface="Times New Roman" pitchFamily="18" charset="0"/>
                        <a:cs typeface="Times New Roman" pitchFamily="18" charset="0"/>
                      </a:endParaRPr>
                    </a:p>
                  </a:txBody>
                  <a:tcPr/>
                </a:tc>
              </a:tr>
              <a:tr h="2040444">
                <a:tc>
                  <a:txBody>
                    <a:bodyPr/>
                    <a:lstStyle/>
                    <a:p>
                      <a:pPr>
                        <a:lnSpc>
                          <a:spcPct val="100000"/>
                        </a:lnSpc>
                        <a:spcAft>
                          <a:spcPts val="0"/>
                        </a:spcAft>
                      </a:pPr>
                      <a:r>
                        <a:rPr lang="ru-RU" sz="1800" dirty="0" smtClean="0">
                          <a:latin typeface="Times New Roman" pitchFamily="18" charset="0"/>
                          <a:ea typeface="Calibri"/>
                          <a:cs typeface="Times New Roman" pitchFamily="18" charset="0"/>
                        </a:rPr>
                        <a:t>Разработка  </a:t>
                      </a:r>
                      <a:r>
                        <a:rPr lang="ru-RU" sz="1800" dirty="0">
                          <a:latin typeface="Times New Roman" pitchFamily="18" charset="0"/>
                          <a:ea typeface="Calibri"/>
                          <a:cs typeface="Times New Roman" pitchFamily="18" charset="0"/>
                        </a:rPr>
                        <a:t>и обновление учебно-методического обеспечения учебных курсов, предметов, дисциплин (модулей) программ СПО, профессионального обучения и (или) ДПП, в том числе оценочных средств для проверки результатов их освоения</a:t>
                      </a:r>
                    </a:p>
                  </a:txBody>
                  <a:tcPr marL="68580" marR="68580" marT="0" marB="0"/>
                </a:tc>
                <a:tc>
                  <a:txBody>
                    <a:bodyPr/>
                    <a:lstStyle/>
                    <a:p>
                      <a:pPr>
                        <a:lnSpc>
                          <a:spcPct val="100000"/>
                        </a:lnSpc>
                        <a:spcAft>
                          <a:spcPts val="0"/>
                        </a:spcAft>
                      </a:pPr>
                      <a:r>
                        <a:rPr lang="ru-RU" sz="1800" dirty="0">
                          <a:latin typeface="Times New Roman" pitchFamily="18" charset="0"/>
                          <a:ea typeface="Calibri"/>
                          <a:cs typeface="Times New Roman" pitchFamily="18" charset="0"/>
                        </a:rPr>
                        <a:t>Разрабатывает материалы, обеспечивающие воспитание и качество подготовки обучающихся</a:t>
                      </a:r>
                    </a:p>
                  </a:txBody>
                  <a:tcPr marL="68580" marR="68580" marT="0" marB="0"/>
                </a:tc>
              </a:tr>
              <a:tr h="2585745">
                <a:tc>
                  <a:txBody>
                    <a:bodyPr/>
                    <a:lstStyle/>
                    <a:p>
                      <a:pP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c>
                  <a:txBody>
                    <a:bodyPr/>
                    <a:lstStyle/>
                    <a:p>
                      <a:r>
                        <a:rPr lang="ru-RU" sz="1800" kern="1200" dirty="0" smtClean="0">
                          <a:solidFill>
                            <a:schemeClr val="tx1"/>
                          </a:solidFill>
                          <a:latin typeface="Times New Roman" pitchFamily="18" charset="0"/>
                          <a:ea typeface="+mn-ea"/>
                          <a:cs typeface="Times New Roman" pitchFamily="18" charset="0"/>
                        </a:rPr>
                        <a:t>Участвует в работе предметных (цикловых) комиссий (методических объединений, кафедр), конференций, семинаров. </a:t>
                      </a:r>
                    </a:p>
                    <a:p>
                      <a:r>
                        <a:rPr lang="ru-RU" sz="1800" kern="1200" dirty="0" smtClean="0">
                          <a:solidFill>
                            <a:schemeClr val="tx1"/>
                          </a:solidFill>
                          <a:latin typeface="Times New Roman" pitchFamily="18" charset="0"/>
                          <a:ea typeface="+mn-ea"/>
                          <a:cs typeface="Times New Roman" pitchFamily="18" charset="0"/>
                        </a:rPr>
                        <a:t>Участвует в деятельности педагогического и иных советов образовательного учреждения, а также в деятельности методических объединений и других формах методической работы</a:t>
                      </a:r>
                      <a:endParaRPr lang="ru-RU" sz="1800" dirty="0">
                        <a:latin typeface="Times New Roman" pitchFamily="18" charset="0"/>
                        <a:ea typeface="Calibri"/>
                        <a:cs typeface="Times New Roman" pitchFamily="18" charset="0"/>
                      </a:endParaRPr>
                    </a:p>
                  </a:txBody>
                  <a:tcPr marL="68580" marR="68580" marT="0" marB="0"/>
                </a:tc>
              </a:tr>
              <a:tr h="1268134">
                <a:tc>
                  <a:txBody>
                    <a:bodyPr/>
                    <a:lstStyle/>
                    <a:p>
                      <a:pPr>
                        <a:lnSpc>
                          <a:spcPct val="100000"/>
                        </a:lnSpc>
                        <a:spcAft>
                          <a:spcPts val="0"/>
                        </a:spcAft>
                      </a:pPr>
                      <a:r>
                        <a:rPr lang="ru-RU" sz="1800" dirty="0" smtClean="0">
                          <a:latin typeface="Times New Roman" pitchFamily="18" charset="0"/>
                          <a:ea typeface="Calibri"/>
                          <a:cs typeface="Times New Roman" pitchFamily="18" charset="0"/>
                        </a:rPr>
                        <a:t>Организационно-педагогическая </a:t>
                      </a:r>
                      <a:r>
                        <a:rPr lang="ru-RU" sz="1800" dirty="0">
                          <a:latin typeface="Times New Roman" pitchFamily="18" charset="0"/>
                          <a:ea typeface="Calibri"/>
                          <a:cs typeface="Times New Roman" pitchFamily="18" charset="0"/>
                        </a:rPr>
                        <a:t>поддержка формирования и деятельности органов самоуправления группы</a:t>
                      </a:r>
                    </a:p>
                  </a:txBody>
                  <a:tcPr marL="68580" marR="68580" marT="0" marB="0"/>
                </a:tc>
                <a:tc>
                  <a:txBody>
                    <a:bodyPr/>
                    <a:lstStyle/>
                    <a:p>
                      <a:pPr>
                        <a:lnSpc>
                          <a:spcPct val="100000"/>
                        </a:lnSpc>
                        <a:spcAft>
                          <a:spcPts val="0"/>
                        </a:spcAft>
                      </a:pPr>
                      <a:r>
                        <a:rPr lang="ru-RU" sz="1800" dirty="0">
                          <a:latin typeface="Times New Roman" pitchFamily="18" charset="0"/>
                          <a:ea typeface="Calibri"/>
                          <a:cs typeface="Times New Roman" pitchFamily="18" charset="0"/>
                        </a:rPr>
                        <a:t>Поддерживает учебную дисциплину, режим посещения занятий, уважая человеческое достоинство, честь и репутацию обучающихся</a:t>
                      </a:r>
                    </a:p>
                  </a:txBody>
                  <a:tcPr marL="68580" marR="68580" marT="0" marB="0"/>
                </a:tc>
              </a:tr>
            </a:tbl>
          </a:graphicData>
        </a:graphic>
      </p:graphicFrame>
      <p:sp>
        <p:nvSpPr>
          <p:cNvPr id="2" name="Заголовок 1"/>
          <p:cNvSpPr>
            <a:spLocks noGrp="1"/>
          </p:cNvSpPr>
          <p:nvPr>
            <p:ph type="title"/>
          </p:nvPr>
        </p:nvSpPr>
        <p:spPr>
          <a:xfrm>
            <a:off x="457200" y="0"/>
            <a:ext cx="8229600" cy="642918"/>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r>
              <a:rPr lang="ru-RU" sz="2000" b="1" i="1" dirty="0" smtClean="0">
                <a:latin typeface="Times New Roman" pitchFamily="18" charset="0"/>
                <a:cs typeface="Times New Roman" pitchFamily="18" charset="0"/>
              </a:rPr>
              <a:t>)</a:t>
            </a:r>
            <a:endParaRPr lang="ru-RU" sz="2000" i="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14313" y="1214422"/>
          <a:ext cx="8715376" cy="5013414"/>
        </p:xfrm>
        <a:graphic>
          <a:graphicData uri="http://schemas.openxmlformats.org/drawingml/2006/table">
            <a:tbl>
              <a:tblPr firstRow="1" bandRow="1">
                <a:tableStyleId>{5940675A-B579-460E-94D1-54222C63F5DA}</a:tableStyleId>
              </a:tblPr>
              <a:tblGrid>
                <a:gridCol w="4357688"/>
                <a:gridCol w="4357688"/>
              </a:tblGrid>
              <a:tr h="422681">
                <a:tc>
                  <a:txBody>
                    <a:bodyPr/>
                    <a:lstStyle/>
                    <a:p>
                      <a:pPr algn="ct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2506277">
                <a:tc>
                  <a:txBody>
                    <a:bodyPr/>
                    <a:lstStyle/>
                    <a:p>
                      <a:pPr>
                        <a:lnSpc>
                          <a:spcPct val="100000"/>
                        </a:lnSpc>
                        <a:spcAft>
                          <a:spcPts val="0"/>
                        </a:spcAft>
                      </a:pPr>
                      <a:r>
                        <a:rPr lang="ru-RU" sz="2000" dirty="0" smtClean="0">
                          <a:latin typeface="Times New Roman" pitchFamily="18" charset="0"/>
                          <a:ea typeface="Calibri"/>
                          <a:cs typeface="Times New Roman" pitchFamily="18" charset="0"/>
                        </a:rPr>
                        <a:t>Организация </a:t>
                      </a:r>
                      <a:r>
                        <a:rPr lang="ru-RU" sz="2000" dirty="0">
                          <a:latin typeface="Times New Roman" pitchFamily="18" charset="0"/>
                          <a:ea typeface="Calibri"/>
                          <a:cs typeface="Times New Roman" pitchFamily="18" charset="0"/>
                        </a:rPr>
                        <a:t>взаимодействия членов педагогического коллектива, руководителей образовательной организации, родителей (законных представителей) при решении задач обучения, воспитания, профессионально-личностного развития студентов</a:t>
                      </a: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Содействует развитию личности, талантов и способностей обучающихся, формированию их общей культуры, расширению социальной сферы в их воспитании</a:t>
                      </a:r>
                    </a:p>
                  </a:txBody>
                  <a:tcPr marL="68580" marR="68580" marT="0" marB="0"/>
                </a:tc>
              </a:tr>
              <a:tr h="2084456">
                <a:tc>
                  <a:txBody>
                    <a:bodyPr/>
                    <a:lstStyle/>
                    <a:p>
                      <a:pPr>
                        <a:lnSpc>
                          <a:spcPct val="100000"/>
                        </a:lnSpc>
                        <a:spcAft>
                          <a:spcPts val="0"/>
                        </a:spcAft>
                      </a:pPr>
                      <a:r>
                        <a:rPr lang="ru-RU" sz="2000" dirty="0" smtClean="0">
                          <a:latin typeface="Times New Roman" pitchFamily="18" charset="0"/>
                          <a:ea typeface="Calibri"/>
                          <a:cs typeface="Times New Roman" pitchFamily="18" charset="0"/>
                        </a:rPr>
                        <a:t>Проектирование </a:t>
                      </a:r>
                      <a:r>
                        <a:rPr lang="ru-RU" sz="2000" dirty="0">
                          <a:latin typeface="Times New Roman" pitchFamily="18" charset="0"/>
                          <a:ea typeface="Calibri"/>
                          <a:cs typeface="Times New Roman" pitchFamily="18" charset="0"/>
                        </a:rPr>
                        <a:t>совместно с коллегами, студентами и их родителями (законными представителями) индивидуальных образовательных маршрутов обучающихся</a:t>
                      </a: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Организует и контролирует  индивидуальные образовательные траектории (программы)</a:t>
                      </a:r>
                    </a:p>
                  </a:txBody>
                  <a:tcPr marL="68580" marR="68580" marT="0" marB="0"/>
                </a:tc>
              </a:tr>
            </a:tbl>
          </a:graphicData>
        </a:graphic>
      </p:graphicFrame>
      <p:sp>
        <p:nvSpPr>
          <p:cNvPr id="2" name="Заголовок 1"/>
          <p:cNvSpPr>
            <a:spLocks noGrp="1"/>
          </p:cNvSpPr>
          <p:nvPr>
            <p:ph type="title"/>
          </p:nvPr>
        </p:nvSpPr>
        <p:spPr>
          <a:xfrm>
            <a:off x="428596" y="214290"/>
            <a:ext cx="8229600" cy="571504"/>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1071562"/>
          <a:ext cx="8229600" cy="5366399"/>
        </p:xfrm>
        <a:graphic>
          <a:graphicData uri="http://schemas.openxmlformats.org/drawingml/2006/table">
            <a:tbl>
              <a:tblPr firstRow="1" bandRow="1">
                <a:tableStyleId>{5940675A-B579-460E-94D1-54222C63F5DA}</a:tableStyleId>
              </a:tblPr>
              <a:tblGrid>
                <a:gridCol w="4114800"/>
                <a:gridCol w="4114800"/>
              </a:tblGrid>
              <a:tr h="445772">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2554608">
                <a:tc>
                  <a:txBody>
                    <a:bodyPr/>
                    <a:lstStyle/>
                    <a:p>
                      <a:pPr>
                        <a:lnSpc>
                          <a:spcPct val="100000"/>
                        </a:lnSpc>
                        <a:spcAft>
                          <a:spcPts val="0"/>
                        </a:spcAft>
                      </a:pPr>
                      <a:r>
                        <a:rPr lang="ru-RU" sz="2000" dirty="0" smtClean="0">
                          <a:latin typeface="Times New Roman" pitchFamily="18" charset="0"/>
                          <a:ea typeface="Calibri"/>
                          <a:cs typeface="Times New Roman" pitchFamily="18" charset="0"/>
                        </a:rPr>
                        <a:t>Руководство </a:t>
                      </a:r>
                      <a:r>
                        <a:rPr lang="ru-RU" sz="2000" dirty="0">
                          <a:latin typeface="Times New Roman" pitchFamily="18" charset="0"/>
                          <a:ea typeface="Calibri"/>
                          <a:cs typeface="Times New Roman" pitchFamily="18" charset="0"/>
                        </a:rPr>
                        <a:t>учебно-профессиональной, проектной, исследовательской и иной деятельностью обучающихся по программам СПО и (или) ДПП, в том числе подготовкой выпускной квалификационной работы </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2366019">
                <a:tc>
                  <a:txBody>
                    <a:bodyPr/>
                    <a:lstStyle/>
                    <a:p>
                      <a:pPr>
                        <a:lnSpc>
                          <a:spcPct val="100000"/>
                        </a:lnSpc>
                        <a:spcAft>
                          <a:spcPts val="0"/>
                        </a:spcAft>
                      </a:pPr>
                      <a:r>
                        <a:rPr lang="ru-RU" sz="2000" dirty="0" smtClean="0">
                          <a:latin typeface="Times New Roman" pitchFamily="18" charset="0"/>
                          <a:ea typeface="Calibri"/>
                          <a:cs typeface="Times New Roman" pitchFamily="18" charset="0"/>
                        </a:rPr>
                        <a:t>Контроль </a:t>
                      </a:r>
                      <a:r>
                        <a:rPr lang="ru-RU" sz="2000" dirty="0">
                          <a:latin typeface="Times New Roman" pitchFamily="18" charset="0"/>
                          <a:ea typeface="Calibri"/>
                          <a:cs typeface="Times New Roman" pitchFamily="18" charset="0"/>
                        </a:rPr>
                        <a:t>и оценка результатов освоения учебного предмета, курса, дисциплины (модуля) в процессе промежуточной аттестации (самостоятельно и (или) в составе комиссии)</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511156"/>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14313" y="1000124"/>
          <a:ext cx="8715376" cy="5072081"/>
        </p:xfrm>
        <a:graphic>
          <a:graphicData uri="http://schemas.openxmlformats.org/drawingml/2006/table">
            <a:tbl>
              <a:tblPr firstRow="1" bandRow="1">
                <a:tableStyleId>{5940675A-B579-460E-94D1-54222C63F5DA}</a:tableStyleId>
              </a:tblPr>
              <a:tblGrid>
                <a:gridCol w="4357688"/>
                <a:gridCol w="4357688"/>
              </a:tblGrid>
              <a:tr h="479005">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2084670">
                <a:tc>
                  <a:txBody>
                    <a:bodyPr/>
                    <a:lstStyle/>
                    <a:p>
                      <a:pPr>
                        <a:lnSpc>
                          <a:spcPct val="100000"/>
                        </a:lnSpc>
                        <a:spcAft>
                          <a:spcPts val="0"/>
                        </a:spcAft>
                      </a:pPr>
                      <a:r>
                        <a:rPr lang="ru-RU" sz="2000" dirty="0" smtClean="0">
                          <a:latin typeface="Times New Roman" pitchFamily="18" charset="0"/>
                          <a:ea typeface="Calibri"/>
                          <a:cs typeface="Times New Roman" pitchFamily="18" charset="0"/>
                        </a:rPr>
                        <a:t>Планирование </a:t>
                      </a:r>
                      <a:r>
                        <a:rPr lang="ru-RU" sz="2000" dirty="0">
                          <a:latin typeface="Times New Roman" pitchFamily="18" charset="0"/>
                          <a:ea typeface="Calibri"/>
                          <a:cs typeface="Times New Roman" pitchFamily="18" charset="0"/>
                        </a:rPr>
                        <a:t>занятий по учебным предметам, курсам, дисциплинам (модулям) программ СПО, профессионального обучения и (или) ДПП</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2508406">
                <a:tc>
                  <a:txBody>
                    <a:bodyPr/>
                    <a:lstStyle/>
                    <a:p>
                      <a:pPr>
                        <a:lnSpc>
                          <a:spcPct val="100000"/>
                        </a:lnSpc>
                        <a:spcAft>
                          <a:spcPts val="0"/>
                        </a:spcAft>
                      </a:pPr>
                      <a:r>
                        <a:rPr lang="ru-RU" sz="2000" dirty="0" smtClean="0">
                          <a:latin typeface="Times New Roman" pitchFamily="18" charset="0"/>
                          <a:ea typeface="Calibri"/>
                          <a:cs typeface="Times New Roman" pitchFamily="18" charset="0"/>
                        </a:rPr>
                        <a:t>Ведение </a:t>
                      </a:r>
                      <a:r>
                        <a:rPr lang="ru-RU" sz="2000" dirty="0">
                          <a:latin typeface="Times New Roman" pitchFamily="18" charset="0"/>
                          <a:ea typeface="Calibri"/>
                          <a:cs typeface="Times New Roman" pitchFamily="18" charset="0"/>
                        </a:rPr>
                        <a:t>документации, обеспечивающей реализацию программ учебных предметов, курсов, дисциплин (модулей) СПО, профессионального обучения и (или) ДПП</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654032"/>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14313" y="1000124"/>
          <a:ext cx="8715376" cy="5154756"/>
        </p:xfrm>
        <a:graphic>
          <a:graphicData uri="http://schemas.openxmlformats.org/drawingml/2006/table">
            <a:tbl>
              <a:tblPr firstRow="1" bandRow="1">
                <a:tableStyleId>{5940675A-B579-460E-94D1-54222C63F5DA}</a:tableStyleId>
              </a:tblPr>
              <a:tblGrid>
                <a:gridCol w="4500563"/>
                <a:gridCol w="4214813"/>
              </a:tblGrid>
              <a:tr h="458473">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2827659">
                <a:tc>
                  <a:txBody>
                    <a:bodyPr/>
                    <a:lstStyle/>
                    <a:p>
                      <a:pPr>
                        <a:lnSpc>
                          <a:spcPct val="100000"/>
                        </a:lnSpc>
                        <a:spcAft>
                          <a:spcPts val="0"/>
                        </a:spcAft>
                      </a:pPr>
                      <a:r>
                        <a:rPr lang="ru-RU" sz="2000" dirty="0" smtClean="0">
                          <a:latin typeface="Times New Roman" pitchFamily="18" charset="0"/>
                          <a:ea typeface="Calibri"/>
                          <a:cs typeface="Times New Roman" pitchFamily="18" charset="0"/>
                        </a:rPr>
                        <a:t>Планирование </a:t>
                      </a:r>
                      <a:r>
                        <a:rPr lang="ru-RU" sz="2000" dirty="0">
                          <a:latin typeface="Times New Roman" pitchFamily="18" charset="0"/>
                          <a:ea typeface="Calibri"/>
                          <a:cs typeface="Times New Roman" pitchFamily="18" charset="0"/>
                        </a:rPr>
                        <a:t>деятельности группы (курса) с участием обучающихся, их родителей (законных представителей), сотрудников образовательной организации, в том числе планирование </a:t>
                      </a:r>
                      <a:r>
                        <a:rPr lang="ru-RU" sz="2000" dirty="0" err="1">
                          <a:latin typeface="Times New Roman" pitchFamily="18" charset="0"/>
                          <a:ea typeface="Calibri"/>
                          <a:cs typeface="Times New Roman" pitchFamily="18" charset="0"/>
                        </a:rPr>
                        <a:t>досуговых</a:t>
                      </a:r>
                      <a:r>
                        <a:rPr lang="ru-RU" sz="2000" dirty="0">
                          <a:latin typeface="Times New Roman" pitchFamily="18" charset="0"/>
                          <a:ea typeface="Calibri"/>
                          <a:cs typeface="Times New Roman" pitchFamily="18" charset="0"/>
                        </a:rPr>
                        <a:t> и социально значимых мероприятий, включая студентов  группы в разнообразные </a:t>
                      </a:r>
                      <a:r>
                        <a:rPr lang="ru-RU" sz="2000" dirty="0" err="1">
                          <a:latin typeface="Times New Roman" pitchFamily="18" charset="0"/>
                          <a:ea typeface="Calibri"/>
                          <a:cs typeface="Times New Roman" pitchFamily="18" charset="0"/>
                        </a:rPr>
                        <a:t>социокультурные</a:t>
                      </a:r>
                      <a:r>
                        <a:rPr lang="ru-RU" sz="2000" dirty="0">
                          <a:latin typeface="Times New Roman" pitchFamily="18" charset="0"/>
                          <a:ea typeface="Calibri"/>
                          <a:cs typeface="Times New Roman" pitchFamily="18" charset="0"/>
                        </a:rPr>
                        <a:t> практики, профессиональную деятельность</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1145518">
                <a:tc>
                  <a:txBody>
                    <a:bodyPr/>
                    <a:lstStyle/>
                    <a:p>
                      <a:pPr>
                        <a:lnSpc>
                          <a:spcPct val="100000"/>
                        </a:lnSpc>
                        <a:spcAft>
                          <a:spcPts val="0"/>
                        </a:spcAft>
                      </a:pPr>
                      <a:r>
                        <a:rPr lang="ru-RU" sz="2000" dirty="0" smtClean="0">
                          <a:latin typeface="Times New Roman" pitchFamily="18" charset="0"/>
                          <a:ea typeface="Calibri"/>
                          <a:cs typeface="Times New Roman" pitchFamily="18" charset="0"/>
                        </a:rPr>
                        <a:t>Организационно-педагогическая </a:t>
                      </a:r>
                      <a:r>
                        <a:rPr lang="ru-RU" sz="2000" dirty="0">
                          <a:latin typeface="Times New Roman" pitchFamily="18" charset="0"/>
                          <a:ea typeface="Calibri"/>
                          <a:cs typeface="Times New Roman" pitchFamily="18" charset="0"/>
                        </a:rPr>
                        <a:t>поддержка общественной, научной, творческой и предпринимательской активности студентов</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429083">
                <a:tc>
                  <a:txBody>
                    <a:bodyPr/>
                    <a:lstStyle/>
                    <a:p>
                      <a:pPr>
                        <a:lnSpc>
                          <a:spcPct val="100000"/>
                        </a:lnSpc>
                        <a:spcAft>
                          <a:spcPts val="0"/>
                        </a:spcAft>
                      </a:pPr>
                      <a:r>
                        <a:rPr lang="ru-RU" sz="2000" dirty="0" smtClean="0">
                          <a:latin typeface="Times New Roman" pitchFamily="18" charset="0"/>
                          <a:ea typeface="Calibri"/>
                          <a:cs typeface="Times New Roman" pitchFamily="18" charset="0"/>
                        </a:rPr>
                        <a:t>Ведение </a:t>
                      </a:r>
                      <a:r>
                        <a:rPr lang="ru-RU" sz="2000" dirty="0">
                          <a:latin typeface="Times New Roman" pitchFamily="18" charset="0"/>
                          <a:ea typeface="Calibri"/>
                          <a:cs typeface="Times New Roman" pitchFamily="18" charset="0"/>
                        </a:rPr>
                        <a:t>документации группы</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654032"/>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857250"/>
          <a:ext cx="8643938" cy="5643584"/>
        </p:xfrm>
        <a:graphic>
          <a:graphicData uri="http://schemas.openxmlformats.org/drawingml/2006/table">
            <a:tbl>
              <a:tblPr firstRow="1" bandRow="1">
                <a:tableStyleId>{5940675A-B579-460E-94D1-54222C63F5DA}</a:tableStyleId>
              </a:tblPr>
              <a:tblGrid>
                <a:gridCol w="4321969"/>
                <a:gridCol w="4321969"/>
              </a:tblGrid>
              <a:tr h="441967">
                <a:tc>
                  <a:txBody>
                    <a:bodyPr/>
                    <a:lstStyle/>
                    <a:p>
                      <a:pPr algn="ctr">
                        <a:lnSpc>
                          <a:spcPct val="100000"/>
                        </a:lnSpc>
                      </a:pPr>
                      <a:r>
                        <a:rPr lang="ru-RU" sz="1800" dirty="0" smtClean="0">
                          <a:latin typeface="Times New Roman" pitchFamily="18" charset="0"/>
                          <a:cs typeface="Times New Roman" pitchFamily="18" charset="0"/>
                        </a:rPr>
                        <a:t>Профессиональный стандарт</a:t>
                      </a:r>
                      <a:endParaRPr lang="ru-RU" sz="1800" dirty="0">
                        <a:latin typeface="Times New Roman" pitchFamily="18" charset="0"/>
                        <a:cs typeface="Times New Roman" pitchFamily="18" charset="0"/>
                      </a:endParaRPr>
                    </a:p>
                  </a:txBody>
                  <a:tcPr/>
                </a:tc>
                <a:tc>
                  <a:txBody>
                    <a:bodyPr/>
                    <a:lstStyle/>
                    <a:p>
                      <a:pPr algn="ctr">
                        <a:lnSpc>
                          <a:spcPct val="100000"/>
                        </a:lnSpc>
                      </a:pPr>
                      <a:r>
                        <a:rPr lang="ru-RU" sz="1800" dirty="0" smtClean="0">
                          <a:latin typeface="Times New Roman" pitchFamily="18" charset="0"/>
                          <a:cs typeface="Times New Roman" pitchFamily="18" charset="0"/>
                        </a:rPr>
                        <a:t>Квалификационная  характеристика</a:t>
                      </a:r>
                      <a:endParaRPr lang="ru-RU" sz="1800" dirty="0">
                        <a:latin typeface="Times New Roman" pitchFamily="18" charset="0"/>
                        <a:cs typeface="Times New Roman" pitchFamily="18" charset="0"/>
                      </a:endParaRPr>
                    </a:p>
                  </a:txBody>
                  <a:tcPr/>
                </a:tc>
              </a:tr>
              <a:tr h="5201617">
                <a:tc>
                  <a:txBody>
                    <a:bodyPr/>
                    <a:lstStyle/>
                    <a:p>
                      <a:pPr>
                        <a:lnSpc>
                          <a:spcPct val="100000"/>
                        </a:lnSpc>
                        <a:spcAft>
                          <a:spcPts val="0"/>
                        </a:spcAft>
                      </a:pPr>
                      <a:r>
                        <a:rPr lang="ru-RU" sz="1800" dirty="0" smtClean="0">
                          <a:latin typeface="Times New Roman" pitchFamily="18" charset="0"/>
                          <a:ea typeface="Calibri"/>
                          <a:cs typeface="Times New Roman" pitchFamily="18" charset="0"/>
                        </a:rPr>
                        <a:t>Обеспечение </a:t>
                      </a:r>
                      <a:r>
                        <a:rPr lang="ru-RU" sz="1800" dirty="0">
                          <a:latin typeface="Times New Roman" pitchFamily="18" charset="0"/>
                          <a:ea typeface="Calibri"/>
                          <a:cs typeface="Times New Roman" pitchFamily="18" charset="0"/>
                        </a:rPr>
                        <a:t>в рамках своих компетенций соблюдения прав студентов и предоставления им социальных и иных государственных гарантий, в том числе:</a:t>
                      </a:r>
                    </a:p>
                    <a:p>
                      <a:pPr>
                        <a:lnSpc>
                          <a:spcPct val="100000"/>
                        </a:lnSpc>
                        <a:spcAft>
                          <a:spcPts val="0"/>
                        </a:spcAft>
                      </a:pPr>
                      <a:r>
                        <a:rPr lang="ru-RU" sz="1800" dirty="0">
                          <a:latin typeface="Times New Roman" pitchFamily="18" charset="0"/>
                          <a:ea typeface="Calibri"/>
                          <a:cs typeface="Times New Roman" pitchFamily="18" charset="0"/>
                        </a:rPr>
                        <a:t>- своевременности и полноты получения стипендий, материальной помощи и других денежных выплат, предусмотренных законодательством;</a:t>
                      </a:r>
                    </a:p>
                    <a:p>
                      <a:pPr>
                        <a:lnSpc>
                          <a:spcPct val="100000"/>
                        </a:lnSpc>
                        <a:spcAft>
                          <a:spcPts val="0"/>
                        </a:spcAft>
                      </a:pPr>
                      <a:r>
                        <a:rPr lang="ru-RU" sz="1800" dirty="0">
                          <a:latin typeface="Times New Roman" pitchFamily="18" charset="0"/>
                          <a:ea typeface="Calibri"/>
                          <a:cs typeface="Times New Roman" pitchFamily="18" charset="0"/>
                        </a:rPr>
                        <a:t>- выполнение норм предоставления учебников, учебных пособий, доступа к информационным ресурсам;</a:t>
                      </a:r>
                    </a:p>
                    <a:p>
                      <a:pPr>
                        <a:lnSpc>
                          <a:spcPct val="100000"/>
                        </a:lnSpc>
                        <a:spcAft>
                          <a:spcPts val="0"/>
                        </a:spcAft>
                      </a:pPr>
                      <a:r>
                        <a:rPr lang="ru-RU" sz="1800" dirty="0">
                          <a:latin typeface="Times New Roman" pitchFamily="18" charset="0"/>
                          <a:ea typeface="Calibri"/>
                          <a:cs typeface="Times New Roman" pitchFamily="18" charset="0"/>
                        </a:rPr>
                        <a:t>- соблюдение условий, обеспечивающих охрану здоровья обучающихся;</a:t>
                      </a:r>
                    </a:p>
                    <a:p>
                      <a:pPr>
                        <a:lnSpc>
                          <a:spcPct val="100000"/>
                        </a:lnSpc>
                        <a:spcAft>
                          <a:spcPts val="0"/>
                        </a:spcAft>
                      </a:pPr>
                      <a:r>
                        <a:rPr lang="ru-RU" sz="1800" dirty="0">
                          <a:latin typeface="Times New Roman" pitchFamily="18" charset="0"/>
                          <a:ea typeface="Calibri"/>
                          <a:cs typeface="Times New Roman" pitchFamily="18" charset="0"/>
                        </a:rPr>
                        <a:t>- соответствия предоставляемых жилищных помещений в общежитиях (при их наличии) установленным санитарно-гигиеническим нормам</a:t>
                      </a:r>
                    </a:p>
                  </a:txBody>
                  <a:tcPr marL="68580" marR="68580" marT="0" marB="0"/>
                </a:tc>
                <a:tc>
                  <a:txBody>
                    <a:bodyPr/>
                    <a:lstStyle/>
                    <a:p>
                      <a:pPr>
                        <a:lnSpc>
                          <a:spcPct val="100000"/>
                        </a:lnSpc>
                      </a:pPr>
                      <a:endParaRPr lang="ru-RU" sz="1800" dirty="0"/>
                    </a:p>
                  </a:txBody>
                  <a:tcPr/>
                </a:tc>
              </a:tr>
            </a:tbl>
          </a:graphicData>
        </a:graphic>
      </p:graphicFrame>
      <p:sp>
        <p:nvSpPr>
          <p:cNvPr id="2" name="Заголовок 1"/>
          <p:cNvSpPr>
            <a:spLocks noGrp="1"/>
          </p:cNvSpPr>
          <p:nvPr>
            <p:ph type="title"/>
          </p:nvPr>
        </p:nvSpPr>
        <p:spPr>
          <a:xfrm>
            <a:off x="457200" y="274638"/>
            <a:ext cx="8229600" cy="654032"/>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857250"/>
          <a:ext cx="8643938" cy="5313070"/>
        </p:xfrm>
        <a:graphic>
          <a:graphicData uri="http://schemas.openxmlformats.org/drawingml/2006/table">
            <a:tbl>
              <a:tblPr firstRow="1" bandRow="1">
                <a:tableStyleId>{5940675A-B579-460E-94D1-54222C63F5DA}</a:tableStyleId>
              </a:tblPr>
              <a:tblGrid>
                <a:gridCol w="4321969"/>
                <a:gridCol w="4321969"/>
              </a:tblGrid>
              <a:tr h="436373">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3064071">
                <a:tc>
                  <a:txBody>
                    <a:bodyPr/>
                    <a:lstStyle/>
                    <a:p>
                      <a:pPr>
                        <a:lnSpc>
                          <a:spcPct val="100000"/>
                        </a:lnSpc>
                        <a:spcAft>
                          <a:spcPts val="0"/>
                        </a:spcAft>
                      </a:pPr>
                      <a:r>
                        <a:rPr lang="ru-RU" sz="1800" dirty="0" smtClean="0">
                          <a:latin typeface="Times New Roman" pitchFamily="18" charset="0"/>
                          <a:ea typeface="Calibri"/>
                          <a:cs typeface="Times New Roman" pitchFamily="18" charset="0"/>
                        </a:rPr>
                        <a:t>Представление </a:t>
                      </a:r>
                      <a:r>
                        <a:rPr lang="ru-RU" sz="1800" dirty="0">
                          <a:latin typeface="Times New Roman" pitchFamily="18" charset="0"/>
                          <a:ea typeface="Calibri"/>
                          <a:cs typeface="Times New Roman" pitchFamily="18" charset="0"/>
                        </a:rPr>
                        <a:t>и защита интересов группы и отдельных студентов:</a:t>
                      </a:r>
                    </a:p>
                    <a:p>
                      <a:pPr>
                        <a:lnSpc>
                          <a:spcPct val="100000"/>
                        </a:lnSpc>
                        <a:spcAft>
                          <a:spcPts val="0"/>
                        </a:spcAft>
                      </a:pPr>
                      <a:r>
                        <a:rPr lang="ru-RU" sz="1800" dirty="0">
                          <a:latin typeface="Times New Roman" pitchFamily="18" charset="0"/>
                          <a:ea typeface="Calibri"/>
                          <a:cs typeface="Times New Roman" pitchFamily="18" charset="0"/>
                        </a:rPr>
                        <a:t>- в организации, осуществляющей образовательную деятельность;</a:t>
                      </a:r>
                    </a:p>
                    <a:p>
                      <a:pPr>
                        <a:lnSpc>
                          <a:spcPct val="100000"/>
                        </a:lnSpc>
                        <a:spcAft>
                          <a:spcPts val="0"/>
                        </a:spcAft>
                      </a:pPr>
                      <a:r>
                        <a:rPr lang="ru-RU" sz="1800" dirty="0">
                          <a:latin typeface="Times New Roman" pitchFamily="18" charset="0"/>
                          <a:ea typeface="Calibri"/>
                          <a:cs typeface="Times New Roman" pitchFamily="18" charset="0"/>
                        </a:rPr>
                        <a:t>- при взаимодействии с заинтересованными организациями и лицами;</a:t>
                      </a:r>
                    </a:p>
                    <a:p>
                      <a:pPr>
                        <a:lnSpc>
                          <a:spcPct val="100000"/>
                        </a:lnSpc>
                        <a:spcAft>
                          <a:spcPts val="0"/>
                        </a:spcAft>
                      </a:pPr>
                      <a:r>
                        <a:rPr lang="ru-RU" sz="1800" dirty="0">
                          <a:latin typeface="Times New Roman" pitchFamily="18" charset="0"/>
                          <a:ea typeface="Calibri"/>
                          <a:cs typeface="Times New Roman" pitchFamily="18" charset="0"/>
                        </a:rPr>
                        <a:t>- в подразделениях по делам несовершеннолетних территориальных органов внутренних дел, других органах и организациях</a:t>
                      </a:r>
                    </a:p>
                  </a:txBody>
                  <a:tcPr marL="68580" marR="68580" marT="0" marB="0"/>
                </a:tc>
                <a:tc>
                  <a:txBody>
                    <a:bodyPr/>
                    <a:lstStyle/>
                    <a:p>
                      <a:pP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r h="1812626">
                <a:tc>
                  <a:txBody>
                    <a:bodyPr/>
                    <a:lstStyle/>
                    <a:p>
                      <a:pPr>
                        <a:lnSpc>
                          <a:spcPct val="100000"/>
                        </a:lnSpc>
                        <a:spcAft>
                          <a:spcPts val="0"/>
                        </a:spcAft>
                      </a:pPr>
                      <a:r>
                        <a:rPr lang="ru-RU" sz="1800" dirty="0" smtClean="0">
                          <a:latin typeface="Times New Roman" pitchFamily="18" charset="0"/>
                          <a:ea typeface="Calibri"/>
                          <a:cs typeface="Times New Roman" pitchFamily="18" charset="0"/>
                        </a:rPr>
                        <a:t>Индивидуальное </a:t>
                      </a:r>
                      <a:r>
                        <a:rPr lang="ru-RU" sz="1800" dirty="0">
                          <a:latin typeface="Times New Roman" pitchFamily="18" charset="0"/>
                          <a:ea typeface="Calibri"/>
                          <a:cs typeface="Times New Roman" pitchFamily="18" charset="0"/>
                        </a:rPr>
                        <a:t>и групповое консультирование и организация мероприятий, обеспечивающих педагогическую поддержку личностного и профессионального самоопределения студентов</a:t>
                      </a:r>
                    </a:p>
                  </a:txBody>
                  <a:tcPr marL="68580" marR="68580" marT="0" marB="0"/>
                </a:tc>
                <a:tc>
                  <a:txBody>
                    <a:bodyPr/>
                    <a:lstStyle/>
                    <a:p>
                      <a:pP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511156"/>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14313" y="1071546"/>
          <a:ext cx="8786812" cy="5146348"/>
        </p:xfrm>
        <a:graphic>
          <a:graphicData uri="http://schemas.openxmlformats.org/drawingml/2006/table">
            <a:tbl>
              <a:tblPr firstRow="1" bandRow="1">
                <a:tableStyleId>{5940675A-B579-460E-94D1-54222C63F5DA}</a:tableStyleId>
              </a:tblPr>
              <a:tblGrid>
                <a:gridCol w="4393406"/>
                <a:gridCol w="4393406"/>
              </a:tblGrid>
              <a:tr h="420192">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1311348">
                <a:tc>
                  <a:txBody>
                    <a:bodyPr/>
                    <a:lstStyle/>
                    <a:p>
                      <a:pPr>
                        <a:lnSpc>
                          <a:spcPct val="100000"/>
                        </a:lnSpc>
                        <a:spcAft>
                          <a:spcPts val="0"/>
                        </a:spcAft>
                      </a:pPr>
                      <a:r>
                        <a:rPr lang="ru-RU" sz="1800" dirty="0" smtClean="0">
                          <a:latin typeface="Times New Roman" pitchFamily="18" charset="0"/>
                          <a:ea typeface="Calibri"/>
                          <a:cs typeface="Times New Roman" pitchFamily="18" charset="0"/>
                        </a:rPr>
                        <a:t>Планирование </a:t>
                      </a:r>
                      <a:r>
                        <a:rPr lang="ru-RU" sz="1800" dirty="0">
                          <a:latin typeface="Times New Roman" pitchFamily="18" charset="0"/>
                          <a:ea typeface="Calibri"/>
                          <a:cs typeface="Times New Roman" pitchFamily="18" charset="0"/>
                        </a:rPr>
                        <a:t>совместно с другими педагогическими работниками </a:t>
                      </a:r>
                      <a:r>
                        <a:rPr lang="ru-RU" sz="1800" dirty="0" err="1">
                          <a:latin typeface="Times New Roman" pitchFamily="18" charset="0"/>
                          <a:ea typeface="Calibri"/>
                          <a:cs typeface="Times New Roman" pitchFamily="18" charset="0"/>
                        </a:rPr>
                        <a:t>профориентационной</a:t>
                      </a:r>
                      <a:r>
                        <a:rPr lang="ru-RU" sz="1800" dirty="0">
                          <a:latin typeface="Times New Roman" pitchFamily="18" charset="0"/>
                          <a:ea typeface="Calibri"/>
                          <a:cs typeface="Times New Roman" pitchFamily="18" charset="0"/>
                        </a:rPr>
                        <a:t> деятельности образовательной организации</a:t>
                      </a:r>
                    </a:p>
                  </a:txBody>
                  <a:tcPr marL="68580" marR="68580" marT="0" marB="0"/>
                </a:tc>
                <a:tc>
                  <a:txBody>
                    <a:bodyPr/>
                    <a:lstStyle/>
                    <a:p>
                      <a:pP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r h="1768922">
                <a:tc>
                  <a:txBody>
                    <a:bodyPr/>
                    <a:lstStyle/>
                    <a:p>
                      <a:pPr>
                        <a:lnSpc>
                          <a:spcPct val="100000"/>
                        </a:lnSpc>
                        <a:spcAft>
                          <a:spcPts val="0"/>
                        </a:spcAft>
                      </a:pPr>
                      <a:r>
                        <a:rPr lang="ru-RU" sz="1800" dirty="0" smtClean="0">
                          <a:latin typeface="Times New Roman" pitchFamily="18" charset="0"/>
                          <a:ea typeface="Calibri"/>
                          <a:cs typeface="Times New Roman" pitchFamily="18" charset="0"/>
                        </a:rPr>
                        <a:t>Информирование </a:t>
                      </a:r>
                      <a:r>
                        <a:rPr lang="ru-RU" sz="1800" dirty="0">
                          <a:latin typeface="Times New Roman" pitchFamily="18" charset="0"/>
                          <a:ea typeface="Calibri"/>
                          <a:cs typeface="Times New Roman" pitchFamily="18" charset="0"/>
                        </a:rPr>
                        <a:t>и консультирование школьников и их родителей (законных представителей) при проведении дней открытых дверей, выставок, иных мероприятий </a:t>
                      </a:r>
                      <a:r>
                        <a:rPr lang="ru-RU" sz="1800" dirty="0" err="1">
                          <a:latin typeface="Times New Roman" pitchFamily="18" charset="0"/>
                          <a:ea typeface="Calibri"/>
                          <a:cs typeface="Times New Roman" pitchFamily="18" charset="0"/>
                        </a:rPr>
                        <a:t>профориентационной</a:t>
                      </a:r>
                      <a:r>
                        <a:rPr lang="ru-RU" sz="1800" dirty="0">
                          <a:latin typeface="Times New Roman" pitchFamily="18" charset="0"/>
                          <a:ea typeface="Calibri"/>
                          <a:cs typeface="Times New Roman" pitchFamily="18" charset="0"/>
                        </a:rPr>
                        <a:t> направленности</a:t>
                      </a:r>
                    </a:p>
                  </a:txBody>
                  <a:tcPr marL="68580" marR="68580" marT="0" marB="0"/>
                </a:tc>
                <a:tc>
                  <a:txBody>
                    <a:bodyPr/>
                    <a:lstStyle/>
                    <a:p>
                      <a:pP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r h="1645886">
                <a:tc>
                  <a:txBody>
                    <a:bodyPr/>
                    <a:lstStyle/>
                    <a:p>
                      <a:pPr>
                        <a:lnSpc>
                          <a:spcPct val="100000"/>
                        </a:lnSpc>
                        <a:spcAft>
                          <a:spcPts val="0"/>
                        </a:spcAft>
                      </a:pPr>
                      <a:r>
                        <a:rPr lang="ru-RU" sz="1800" dirty="0" smtClean="0">
                          <a:latin typeface="Times New Roman" pitchFamily="18" charset="0"/>
                          <a:ea typeface="Calibri"/>
                          <a:cs typeface="Times New Roman" pitchFamily="18" charset="0"/>
                        </a:rPr>
                        <a:t>Разработка </a:t>
                      </a:r>
                      <a:r>
                        <a:rPr lang="ru-RU" sz="1800" dirty="0">
                          <a:latin typeface="Times New Roman" pitchFamily="18" charset="0"/>
                          <a:ea typeface="Calibri"/>
                          <a:cs typeface="Times New Roman" pitchFamily="18" charset="0"/>
                        </a:rPr>
                        <a:t>(обновление) планов (сценариев) и проведение индивидуальных и групповых </a:t>
                      </a:r>
                      <a:r>
                        <a:rPr lang="ru-RU" sz="1800" dirty="0" err="1">
                          <a:latin typeface="Times New Roman" pitchFamily="18" charset="0"/>
                          <a:ea typeface="Calibri"/>
                          <a:cs typeface="Times New Roman" pitchFamily="18" charset="0"/>
                        </a:rPr>
                        <a:t>профориентационных</a:t>
                      </a:r>
                      <a:r>
                        <a:rPr lang="ru-RU" sz="1800" dirty="0">
                          <a:latin typeface="Times New Roman" pitchFamily="18" charset="0"/>
                          <a:ea typeface="Calibri"/>
                          <a:cs typeface="Times New Roman" pitchFamily="18" charset="0"/>
                        </a:rPr>
                        <a:t> занятий и консультаций школьников и их родителей (законных представителей)</a:t>
                      </a:r>
                    </a:p>
                  </a:txBody>
                  <a:tcPr marL="68580" marR="68580" marT="0" marB="0"/>
                </a:tc>
                <a:tc>
                  <a:txBody>
                    <a:bodyPr/>
                    <a:lstStyle/>
                    <a:p>
                      <a:pP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511156"/>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1071545"/>
          <a:ext cx="8643938" cy="5500725"/>
        </p:xfrm>
        <a:graphic>
          <a:graphicData uri="http://schemas.openxmlformats.org/drawingml/2006/table">
            <a:tbl>
              <a:tblPr firstRow="1" bandRow="1">
                <a:tableStyleId>{5940675A-B579-460E-94D1-54222C63F5DA}</a:tableStyleId>
              </a:tblPr>
              <a:tblGrid>
                <a:gridCol w="4321969"/>
                <a:gridCol w="4321969"/>
              </a:tblGrid>
              <a:tr h="447686">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1156307">
                <a:tc>
                  <a:txBody>
                    <a:bodyPr/>
                    <a:lstStyle/>
                    <a:p>
                      <a:pPr>
                        <a:lnSpc>
                          <a:spcPct val="100000"/>
                        </a:lnSpc>
                        <a:spcAft>
                          <a:spcPts val="0"/>
                        </a:spcAft>
                      </a:pPr>
                      <a:r>
                        <a:rPr lang="ru-RU" sz="2000" dirty="0" smtClean="0">
                          <a:latin typeface="Times New Roman" pitchFamily="18" charset="0"/>
                          <a:ea typeface="Calibri"/>
                          <a:cs typeface="Times New Roman" pitchFamily="18" charset="0"/>
                        </a:rPr>
                        <a:t>Обеспечение </a:t>
                      </a:r>
                      <a:r>
                        <a:rPr lang="ru-RU" sz="2000" dirty="0">
                          <a:latin typeface="Times New Roman" pitchFamily="18" charset="0"/>
                          <a:ea typeface="Calibri"/>
                          <a:cs typeface="Times New Roman" pitchFamily="18" charset="0"/>
                        </a:rPr>
                        <a:t>организации и осуществление профессиональных проб для школьников</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760277">
                <a:tc>
                  <a:txBody>
                    <a:bodyPr/>
                    <a:lstStyle/>
                    <a:p>
                      <a:pPr>
                        <a:lnSpc>
                          <a:spcPct val="100000"/>
                        </a:lnSpc>
                        <a:spcAft>
                          <a:spcPts val="0"/>
                        </a:spcAft>
                      </a:pPr>
                      <a:r>
                        <a:rPr lang="ru-RU" sz="2000" dirty="0" smtClean="0">
                          <a:latin typeface="Times New Roman" pitchFamily="18" charset="0"/>
                          <a:ea typeface="Calibri"/>
                          <a:cs typeface="Times New Roman" pitchFamily="18" charset="0"/>
                        </a:rPr>
                        <a:t>Проведение </a:t>
                      </a:r>
                      <a:r>
                        <a:rPr lang="ru-RU" sz="2000" dirty="0">
                          <a:latin typeface="Times New Roman" pitchFamily="18" charset="0"/>
                          <a:ea typeface="Calibri"/>
                          <a:cs typeface="Times New Roman" pitchFamily="18" charset="0"/>
                        </a:rPr>
                        <a:t>мастер-классов для школьников</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3136455">
                <a:tc>
                  <a:txBody>
                    <a:bodyPr/>
                    <a:lstStyle/>
                    <a:p>
                      <a:pPr>
                        <a:lnSpc>
                          <a:spcPct val="100000"/>
                        </a:lnSpc>
                        <a:spcAft>
                          <a:spcPts val="0"/>
                        </a:spcAft>
                      </a:pPr>
                      <a:r>
                        <a:rPr lang="ru-RU" sz="2000" dirty="0" smtClean="0">
                          <a:latin typeface="Times New Roman" pitchFamily="18" charset="0"/>
                          <a:ea typeface="Calibri"/>
                          <a:cs typeface="Times New Roman" pitchFamily="18" charset="0"/>
                        </a:rPr>
                        <a:t>Взаимодействие </a:t>
                      </a:r>
                      <a:r>
                        <a:rPr lang="ru-RU" sz="2000" dirty="0">
                          <a:latin typeface="Times New Roman" pitchFamily="18" charset="0"/>
                          <a:ea typeface="Calibri"/>
                          <a:cs typeface="Times New Roman" pitchFamily="18" charset="0"/>
                        </a:rPr>
                        <a:t>со школьными учителями технологии и профильных предметов по вопросам профессиональной ориентации, в том числе вовлечения школьников в техническое творчество, декады и конкурсы профессионального мастерства</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511156"/>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(преподаватель)</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14282" y="1385520"/>
          <a:ext cx="8715376" cy="5115314"/>
        </p:xfrm>
        <a:graphic>
          <a:graphicData uri="http://schemas.openxmlformats.org/drawingml/2006/table">
            <a:tbl>
              <a:tblPr firstRow="1" bandRow="1">
                <a:tableStyleId>{5940675A-B579-460E-94D1-54222C63F5DA}</a:tableStyleId>
              </a:tblPr>
              <a:tblGrid>
                <a:gridCol w="4214842"/>
                <a:gridCol w="4500534"/>
              </a:tblGrid>
              <a:tr h="464886">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4650428">
                <a:tc>
                  <a:txBody>
                    <a:bodyPr/>
                    <a:lstStyle/>
                    <a:p>
                      <a:pPr algn="just">
                        <a:lnSpc>
                          <a:spcPct val="100000"/>
                        </a:lnSpc>
                        <a:spcAft>
                          <a:spcPts val="0"/>
                        </a:spcAft>
                      </a:pPr>
                      <a:r>
                        <a:rPr lang="ru-RU" sz="2000" dirty="0" smtClean="0">
                          <a:latin typeface="Times New Roman" pitchFamily="18" charset="0"/>
                          <a:ea typeface="Calibri"/>
                          <a:cs typeface="Times New Roman" pitchFamily="18" charset="0"/>
                        </a:rPr>
                        <a:t>Формирование </a:t>
                      </a:r>
                      <a:r>
                        <a:rPr lang="ru-RU" sz="2000" dirty="0">
                          <a:latin typeface="Times New Roman" pitchFamily="18" charset="0"/>
                          <a:ea typeface="Calibri"/>
                          <a:cs typeface="Times New Roman" pitchFamily="18" charset="0"/>
                        </a:rPr>
                        <a:t>в учебно-производственной мастерской (на полигоне, площадке, в лаборатории, ином месте занятий) образовательно-производственной среды, разработка мероприятий по модернизации их оснащения</a:t>
                      </a: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Подготавливает оборудование и соответствующую оснастку к занятиям, совершенствует материальную базу. </a:t>
                      </a:r>
                    </a:p>
                    <a:p>
                      <a:pPr>
                        <a:lnSpc>
                          <a:spcPct val="100000"/>
                        </a:lnSpc>
                        <a:spcAft>
                          <a:spcPts val="0"/>
                        </a:spcAft>
                      </a:pPr>
                      <a:r>
                        <a:rPr lang="ru-RU" sz="2000" dirty="0">
                          <a:latin typeface="Times New Roman" pitchFamily="18" charset="0"/>
                          <a:ea typeface="Calibri"/>
                          <a:cs typeface="Times New Roman" pitchFamily="18" charset="0"/>
                        </a:rPr>
                        <a:t>Заведует гаражом, мастерской, кабинетом и принимает меры к их своевременному обеспечению оборудованием, инструментами, материалами, запасными частями и средствами обучения.</a:t>
                      </a:r>
                    </a:p>
                  </a:txBody>
                  <a:tcPr marL="68580" marR="68580" marT="0" marB="0"/>
                </a:tc>
              </a:tr>
            </a:tbl>
          </a:graphicData>
        </a:graphic>
      </p:graphicFrame>
      <p:sp>
        <p:nvSpPr>
          <p:cNvPr id="2" name="Заголовок 1"/>
          <p:cNvSpPr>
            <a:spLocks noGrp="1"/>
          </p:cNvSpPr>
          <p:nvPr>
            <p:ph type="title"/>
          </p:nvPr>
        </p:nvSpPr>
        <p:spPr>
          <a:xfrm>
            <a:off x="457200" y="285728"/>
            <a:ext cx="8229600" cy="642942"/>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14282" y="1000108"/>
          <a:ext cx="8715436" cy="6043271"/>
        </p:xfrm>
        <a:graphic>
          <a:graphicData uri="http://schemas.openxmlformats.org/drawingml/2006/table">
            <a:tbl>
              <a:tblPr firstRow="1" bandRow="1">
                <a:tableStyleId>{5940675A-B579-460E-94D1-54222C63F5DA}</a:tableStyleId>
              </a:tblPr>
              <a:tblGrid>
                <a:gridCol w="3929090"/>
                <a:gridCol w="4786346"/>
              </a:tblGrid>
              <a:tr h="440674">
                <a:tc>
                  <a:txBody>
                    <a:bodyPr/>
                    <a:lstStyle/>
                    <a:p>
                      <a:pPr algn="ctr">
                        <a:lnSpc>
                          <a:spcPct val="100000"/>
                        </a:lnSpc>
                      </a:pPr>
                      <a:r>
                        <a:rPr lang="ru-RU" sz="1800" dirty="0" smtClean="0">
                          <a:latin typeface="Times New Roman" pitchFamily="18" charset="0"/>
                          <a:cs typeface="Times New Roman" pitchFamily="18" charset="0"/>
                        </a:rPr>
                        <a:t>Профессиональный стандарт</a:t>
                      </a:r>
                      <a:endParaRPr lang="ru-RU" sz="1800" dirty="0">
                        <a:latin typeface="Times New Roman" pitchFamily="18" charset="0"/>
                        <a:cs typeface="Times New Roman" pitchFamily="18" charset="0"/>
                      </a:endParaRPr>
                    </a:p>
                  </a:txBody>
                  <a:tcPr/>
                </a:tc>
                <a:tc>
                  <a:txBody>
                    <a:bodyPr/>
                    <a:lstStyle/>
                    <a:p>
                      <a:pPr algn="ctr">
                        <a:lnSpc>
                          <a:spcPct val="100000"/>
                        </a:lnSpc>
                      </a:pPr>
                      <a:r>
                        <a:rPr lang="ru-RU" sz="1800" dirty="0" smtClean="0">
                          <a:latin typeface="Times New Roman" pitchFamily="18" charset="0"/>
                          <a:cs typeface="Times New Roman" pitchFamily="18" charset="0"/>
                        </a:rPr>
                        <a:t>Квалификационная  характеристика</a:t>
                      </a:r>
                      <a:endParaRPr lang="ru-RU" sz="1800" dirty="0">
                        <a:latin typeface="Times New Roman" pitchFamily="18" charset="0"/>
                        <a:cs typeface="Times New Roman" pitchFamily="18" charset="0"/>
                      </a:endParaRPr>
                    </a:p>
                  </a:txBody>
                  <a:tcPr/>
                </a:tc>
              </a:tr>
              <a:tr h="5602597">
                <a:tc>
                  <a:txBody>
                    <a:bodyPr/>
                    <a:lstStyle/>
                    <a:p>
                      <a:pPr algn="just">
                        <a:lnSpc>
                          <a:spcPct val="100000"/>
                        </a:lnSpc>
                        <a:spcAft>
                          <a:spcPts val="0"/>
                        </a:spcAft>
                      </a:pPr>
                      <a:r>
                        <a:rPr lang="ru-RU" sz="1800" dirty="0" smtClean="0">
                          <a:latin typeface="Times New Roman" pitchFamily="18" charset="0"/>
                          <a:ea typeface="Calibri"/>
                          <a:cs typeface="Times New Roman" pitchFamily="18" charset="0"/>
                        </a:rPr>
                        <a:t>Организация </a:t>
                      </a:r>
                      <a:r>
                        <a:rPr lang="ru-RU" sz="1800" dirty="0">
                          <a:latin typeface="Times New Roman" pitchFamily="18" charset="0"/>
                          <a:ea typeface="Calibri"/>
                          <a:cs typeface="Times New Roman" pitchFamily="18" charset="0"/>
                        </a:rPr>
                        <a:t>и проведение учебной и (или) производственной практики</a:t>
                      </a:r>
                    </a:p>
                  </a:txBody>
                  <a:tcPr marL="68580" marR="68580" marT="0" marB="0"/>
                </a:tc>
                <a:tc>
                  <a:txBody>
                    <a:bodyPr/>
                    <a:lstStyle/>
                    <a:p>
                      <a:pPr>
                        <a:lnSpc>
                          <a:spcPct val="100000"/>
                        </a:lnSpc>
                        <a:spcAft>
                          <a:spcPts val="0"/>
                        </a:spcAft>
                      </a:pPr>
                      <a:r>
                        <a:rPr lang="ru-RU" sz="1800" dirty="0">
                          <a:latin typeface="Times New Roman" pitchFamily="18" charset="0"/>
                          <a:ea typeface="Calibri"/>
                          <a:cs typeface="Times New Roman" pitchFamily="18" charset="0"/>
                        </a:rPr>
                        <a:t>Проводит практические занятия и учебно-производственные работы, связанные с профессиональным (производственным) обучением.</a:t>
                      </a:r>
                    </a:p>
                    <a:p>
                      <a:pPr>
                        <a:lnSpc>
                          <a:spcPct val="100000"/>
                        </a:lnSpc>
                        <a:spcAft>
                          <a:spcPts val="0"/>
                        </a:spcAft>
                      </a:pPr>
                      <a:r>
                        <a:rPr lang="ru-RU" sz="1800" dirty="0">
                          <a:latin typeface="Times New Roman" pitchFamily="18" charset="0"/>
                          <a:ea typeface="Calibri"/>
                          <a:cs typeface="Times New Roman" pitchFamily="18" charset="0"/>
                        </a:rPr>
                        <a:t>Проводит учебные занятия, опираясь на достижения в области педагогической и психологической наук, а также современных информационных технологий.</a:t>
                      </a:r>
                    </a:p>
                    <a:p>
                      <a:pPr>
                        <a:lnSpc>
                          <a:spcPct val="100000"/>
                        </a:lnSpc>
                        <a:spcAft>
                          <a:spcPts val="0"/>
                        </a:spcAft>
                      </a:pPr>
                      <a:r>
                        <a:rPr lang="ru-RU" sz="1800" dirty="0">
                          <a:latin typeface="Times New Roman" pitchFamily="18" charset="0"/>
                          <a:ea typeface="Calibri"/>
                          <a:cs typeface="Times New Roman" pitchFamily="18" charset="0"/>
                        </a:rPr>
                        <a:t>Обеспечивает соблюдение безопасности труда, овладение обучающимися передовыми методами труда, современной техникой и технологией производства.  </a:t>
                      </a:r>
                    </a:p>
                    <a:p>
                      <a:pPr>
                        <a:lnSpc>
                          <a:spcPct val="100000"/>
                        </a:lnSpc>
                        <a:spcAft>
                          <a:spcPts val="0"/>
                        </a:spcAft>
                      </a:pPr>
                      <a:r>
                        <a:rPr lang="ru-RU" sz="1800" dirty="0">
                          <a:latin typeface="Times New Roman" pitchFamily="18" charset="0"/>
                          <a:ea typeface="Calibri"/>
                          <a:cs typeface="Times New Roman" pitchFamily="18" charset="0"/>
                        </a:rPr>
                        <a:t>Обеспечивает охрану жизни и здоровья обучающихся во время образовательного процесса.</a:t>
                      </a:r>
                    </a:p>
                    <a:p>
                      <a:pPr>
                        <a:lnSpc>
                          <a:spcPct val="100000"/>
                        </a:lnSpc>
                        <a:spcAft>
                          <a:spcPts val="0"/>
                        </a:spcAft>
                      </a:pPr>
                      <a:r>
                        <a:rPr lang="ru-RU" sz="1800" dirty="0">
                          <a:latin typeface="Times New Roman" pitchFamily="18" charset="0"/>
                          <a:ea typeface="Calibri"/>
                          <a:cs typeface="Times New Roman" pitchFamily="18" charset="0"/>
                        </a:rPr>
                        <a:t>Выполняет правила по охране труда и пожарной безопасности.</a:t>
                      </a:r>
                    </a:p>
                  </a:txBody>
                  <a:tcPr marL="68580" marR="68580" marT="0" marB="0"/>
                </a:tc>
              </a:tr>
            </a:tbl>
          </a:graphicData>
        </a:graphic>
      </p:graphicFrame>
      <p:sp>
        <p:nvSpPr>
          <p:cNvPr id="2" name="Заголовок 1"/>
          <p:cNvSpPr>
            <a:spLocks noGrp="1"/>
          </p:cNvSpPr>
          <p:nvPr>
            <p:ph type="title"/>
          </p:nvPr>
        </p:nvSpPr>
        <p:spPr>
          <a:xfrm>
            <a:off x="457200" y="274638"/>
            <a:ext cx="8229600" cy="796908"/>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20" y="1214421"/>
          <a:ext cx="8643938" cy="5288022"/>
        </p:xfrm>
        <a:graphic>
          <a:graphicData uri="http://schemas.openxmlformats.org/drawingml/2006/table">
            <a:tbl>
              <a:tblPr firstRow="1" bandRow="1">
                <a:tableStyleId>{5940675A-B579-460E-94D1-54222C63F5DA}</a:tableStyleId>
              </a:tblPr>
              <a:tblGrid>
                <a:gridCol w="4321969"/>
                <a:gridCol w="4321969"/>
              </a:tblGrid>
              <a:tr h="412511">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1430369">
                <a:tc>
                  <a:txBody>
                    <a:bodyPr/>
                    <a:lstStyle/>
                    <a:p>
                      <a:pPr algn="just">
                        <a:lnSpc>
                          <a:spcPct val="100000"/>
                        </a:lnSpc>
                        <a:spcAft>
                          <a:spcPts val="0"/>
                        </a:spcAft>
                      </a:pPr>
                      <a:endParaRPr lang="ru-RU" sz="2000">
                        <a:latin typeface="Times New Roman" pitchFamily="18" charset="0"/>
                        <a:ea typeface="Calibri"/>
                        <a:cs typeface="Times New Roman" pitchFamily="18" charset="0"/>
                      </a:endParaRP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Организует выполнение практических работ, а также работ по изготовлению качественной продукции и оказанию услуг населению</a:t>
                      </a:r>
                    </a:p>
                  </a:txBody>
                  <a:tcPr marL="68580" marR="68580" marT="0" marB="0"/>
                </a:tc>
              </a:tr>
              <a:tr h="2014773">
                <a:tc>
                  <a:txBody>
                    <a:bodyPr/>
                    <a:lstStyle/>
                    <a:p>
                      <a:pPr algn="just">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Принимает участие в заключении договоров с организациями и хозяйствами о проведении учебной (производственной) практики и осуществляет контроль за их выполнением</a:t>
                      </a:r>
                    </a:p>
                  </a:txBody>
                  <a:tcPr marL="68580" marR="68580" marT="0" marB="0"/>
                </a:tc>
              </a:tr>
              <a:tr h="1430369">
                <a:tc>
                  <a:txBody>
                    <a:bodyPr/>
                    <a:lstStyle/>
                    <a:p>
                      <a:pPr algn="just">
                        <a:lnSpc>
                          <a:spcPct val="100000"/>
                        </a:lnSpc>
                        <a:spcAft>
                          <a:spcPts val="0"/>
                        </a:spcAft>
                      </a:pPr>
                      <a:endParaRPr lang="ru-RU" sz="2000">
                        <a:latin typeface="Times New Roman" pitchFamily="18" charset="0"/>
                        <a:ea typeface="Calibri"/>
                        <a:cs typeface="Times New Roman" pitchFamily="18" charset="0"/>
                      </a:endParaRP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Готовит обучающихся, воспитанников к выполнению квалификационных работ и сдаче квалификационного экзамена</a:t>
                      </a:r>
                    </a:p>
                  </a:txBody>
                  <a:tcPr marL="68580" marR="68580" marT="0" marB="0"/>
                </a:tc>
              </a:tr>
            </a:tbl>
          </a:graphicData>
        </a:graphic>
      </p:graphicFrame>
      <p:sp>
        <p:nvSpPr>
          <p:cNvPr id="2" name="Заголовок 1"/>
          <p:cNvSpPr>
            <a:spLocks noGrp="1"/>
          </p:cNvSpPr>
          <p:nvPr>
            <p:ph type="title"/>
          </p:nvPr>
        </p:nvSpPr>
        <p:spPr>
          <a:xfrm>
            <a:off x="457200" y="274638"/>
            <a:ext cx="8229600" cy="725470"/>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1000125"/>
          <a:ext cx="8643938" cy="5308600"/>
        </p:xfrm>
        <a:graphic>
          <a:graphicData uri="http://schemas.openxmlformats.org/drawingml/2006/table">
            <a:tbl>
              <a:tblPr firstRow="1" bandRow="1">
                <a:tableStyleId>{5940675A-B579-460E-94D1-54222C63F5DA}</a:tableStyleId>
              </a:tblPr>
              <a:tblGrid>
                <a:gridCol w="4429126"/>
                <a:gridCol w="4214812"/>
              </a:tblGrid>
              <a:tr h="370840">
                <a:tc>
                  <a:txBody>
                    <a:bodyPr/>
                    <a:lstStyle/>
                    <a:p>
                      <a:pPr algn="ctr">
                        <a:lnSpc>
                          <a:spcPct val="100000"/>
                        </a:lnSpc>
                      </a:pPr>
                      <a:r>
                        <a:rPr lang="ru-RU" sz="1800" dirty="0" smtClean="0">
                          <a:latin typeface="Times New Roman" pitchFamily="18" charset="0"/>
                          <a:cs typeface="Times New Roman" pitchFamily="18" charset="0"/>
                        </a:rPr>
                        <a:t>Профессиональный стандарт</a:t>
                      </a:r>
                      <a:endParaRPr lang="ru-RU" sz="1800" dirty="0">
                        <a:latin typeface="Times New Roman" pitchFamily="18" charset="0"/>
                        <a:cs typeface="Times New Roman" pitchFamily="18" charset="0"/>
                      </a:endParaRPr>
                    </a:p>
                  </a:txBody>
                  <a:tcPr/>
                </a:tc>
                <a:tc>
                  <a:txBody>
                    <a:bodyPr/>
                    <a:lstStyle/>
                    <a:p>
                      <a:pPr algn="ctr">
                        <a:lnSpc>
                          <a:spcPct val="100000"/>
                        </a:lnSpc>
                      </a:pPr>
                      <a:r>
                        <a:rPr lang="ru-RU" sz="1800" dirty="0" smtClean="0">
                          <a:latin typeface="Times New Roman" pitchFamily="18" charset="0"/>
                          <a:cs typeface="Times New Roman" pitchFamily="18" charset="0"/>
                        </a:rPr>
                        <a:t>Квалификационная  характеристика</a:t>
                      </a:r>
                      <a:endParaRPr lang="ru-RU" sz="1800" dirty="0">
                        <a:latin typeface="Times New Roman" pitchFamily="18" charset="0"/>
                        <a:cs typeface="Times New Roman" pitchFamily="18" charset="0"/>
                      </a:endParaRPr>
                    </a:p>
                  </a:txBody>
                  <a:tcPr/>
                </a:tc>
              </a:tr>
              <a:tr h="370840">
                <a:tc>
                  <a:txBody>
                    <a:bodyPr/>
                    <a:lstStyle/>
                    <a:p>
                      <a:pPr algn="just">
                        <a:lnSpc>
                          <a:spcPct val="100000"/>
                        </a:lnSpc>
                        <a:spcAft>
                          <a:spcPts val="0"/>
                        </a:spcAft>
                      </a:pPr>
                      <a:r>
                        <a:rPr lang="ru-RU" sz="1800" dirty="0" smtClean="0">
                          <a:latin typeface="Times New Roman" pitchFamily="18" charset="0"/>
                          <a:ea typeface="Calibri"/>
                          <a:cs typeface="Times New Roman" pitchFamily="18" charset="0"/>
                        </a:rPr>
                        <a:t>Консультирование </a:t>
                      </a:r>
                      <a:r>
                        <a:rPr lang="ru-RU" sz="1800" dirty="0">
                          <a:latin typeface="Times New Roman" pitchFamily="18" charset="0"/>
                          <a:ea typeface="Calibri"/>
                          <a:cs typeface="Times New Roman" pitchFamily="18" charset="0"/>
                        </a:rPr>
                        <a:t>обучающихся и их родителей (законных представителей) по вопросам профессионального самоопределения, профессионального развития, профессиональной адаптации на основе наблюдения за освоением профессиональной компетенции в процессе прохождения учебной и производственной практики</a:t>
                      </a:r>
                    </a:p>
                  </a:txBody>
                  <a:tcPr marL="68580" marR="68580" marT="0" marB="0"/>
                </a:tc>
                <a:tc>
                  <a:txBody>
                    <a:bodyPr/>
                    <a:lstStyle/>
                    <a:p>
                      <a:pPr>
                        <a:lnSpc>
                          <a:spcPct val="100000"/>
                        </a:lnSpc>
                        <a:spcAft>
                          <a:spcPts val="0"/>
                        </a:spcAft>
                      </a:pPr>
                      <a:r>
                        <a:rPr lang="ru-RU" sz="1800" dirty="0">
                          <a:latin typeface="Times New Roman" pitchFamily="18" charset="0"/>
                          <a:ea typeface="Calibri"/>
                          <a:cs typeface="Times New Roman" pitchFamily="18" charset="0"/>
                        </a:rPr>
                        <a:t>Способствует общеобразовательному, профессиональному, культурному развитию обучающихся, привлекает их к техническому творчеству</a:t>
                      </a:r>
                    </a:p>
                  </a:txBody>
                  <a:tcPr marL="68580" marR="68580" marT="0" marB="0"/>
                </a:tc>
              </a:tr>
              <a:tr h="370840">
                <a:tc>
                  <a:txBody>
                    <a:bodyPr/>
                    <a:lstStyle/>
                    <a:p>
                      <a:pPr>
                        <a:lnSpc>
                          <a:spcPct val="100000"/>
                        </a:lnSpc>
                        <a:spcAft>
                          <a:spcPts val="0"/>
                        </a:spcAft>
                      </a:pPr>
                      <a:r>
                        <a:rPr lang="ru-RU" sz="1800" dirty="0" smtClean="0">
                          <a:latin typeface="Times New Roman" pitchFamily="18" charset="0"/>
                          <a:ea typeface="Calibri"/>
                          <a:cs typeface="Times New Roman" pitchFamily="18" charset="0"/>
                        </a:rPr>
                        <a:t>Планирование </a:t>
                      </a:r>
                      <a:r>
                        <a:rPr lang="ru-RU" sz="1800" dirty="0">
                          <a:latin typeface="Times New Roman" pitchFamily="18" charset="0"/>
                          <a:ea typeface="Calibri"/>
                          <a:cs typeface="Times New Roman" pitchFamily="18" charset="0"/>
                        </a:rPr>
                        <a:t>деятельности группы (курса) с участием обучающихся, их родителей (законных представителей), сотрудников образовательной организации, в том числе планирование </a:t>
                      </a:r>
                      <a:r>
                        <a:rPr lang="ru-RU" sz="1800" dirty="0" err="1">
                          <a:latin typeface="Times New Roman" pitchFamily="18" charset="0"/>
                          <a:ea typeface="Calibri"/>
                          <a:cs typeface="Times New Roman" pitchFamily="18" charset="0"/>
                        </a:rPr>
                        <a:t>досуговых</a:t>
                      </a:r>
                      <a:r>
                        <a:rPr lang="ru-RU" sz="1800" dirty="0">
                          <a:latin typeface="Times New Roman" pitchFamily="18" charset="0"/>
                          <a:ea typeface="Calibri"/>
                          <a:cs typeface="Times New Roman" pitchFamily="18" charset="0"/>
                        </a:rPr>
                        <a:t> и социально значимых мероприятий, включая студентов  группы в разнообразные </a:t>
                      </a:r>
                      <a:r>
                        <a:rPr lang="ru-RU" sz="1800" dirty="0" err="1">
                          <a:latin typeface="Times New Roman" pitchFamily="18" charset="0"/>
                          <a:ea typeface="Calibri"/>
                          <a:cs typeface="Times New Roman" pitchFamily="18" charset="0"/>
                        </a:rPr>
                        <a:t>социокультурные</a:t>
                      </a:r>
                      <a:r>
                        <a:rPr lang="ru-RU" sz="1800" dirty="0">
                          <a:latin typeface="Times New Roman" pitchFamily="18" charset="0"/>
                          <a:ea typeface="Calibri"/>
                          <a:cs typeface="Times New Roman" pitchFamily="18" charset="0"/>
                        </a:rPr>
                        <a:t> практики, профессиональную деятельность</a:t>
                      </a:r>
                    </a:p>
                  </a:txBody>
                  <a:tcPr marL="68580" marR="68580" marT="0" marB="0"/>
                </a:tc>
                <a:tc>
                  <a:txBody>
                    <a:bodyPr/>
                    <a:lstStyle/>
                    <a:p>
                      <a:pPr>
                        <a:lnSpc>
                          <a:spcPct val="100000"/>
                        </a:lnSpc>
                        <a:spcAft>
                          <a:spcPts val="0"/>
                        </a:spcAft>
                      </a:pPr>
                      <a:r>
                        <a:rPr lang="ru-RU" sz="1800" dirty="0">
                          <a:latin typeface="Times New Roman" pitchFamily="18" charset="0"/>
                          <a:ea typeface="Calibri"/>
                          <a:cs typeface="Times New Roman" pitchFamily="18" charset="0"/>
                        </a:rPr>
                        <a:t>Принимает участие в подготовке и проведении оздоровительных, воспитательных и других мероприятий, предусмотренных образовательной программой</a:t>
                      </a:r>
                    </a:p>
                  </a:txBody>
                  <a:tcPr marL="68580" marR="68580" marT="0" marB="0"/>
                </a:tc>
              </a:tr>
            </a:tbl>
          </a:graphicData>
        </a:graphic>
      </p:graphicFrame>
      <p:sp>
        <p:nvSpPr>
          <p:cNvPr id="2" name="Заголовок 1"/>
          <p:cNvSpPr>
            <a:spLocks noGrp="1"/>
          </p:cNvSpPr>
          <p:nvPr>
            <p:ph type="title"/>
          </p:nvPr>
        </p:nvSpPr>
        <p:spPr>
          <a:xfrm>
            <a:off x="457200" y="274638"/>
            <a:ext cx="8229600" cy="582594"/>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357188" y="928688"/>
          <a:ext cx="8572500" cy="4968240"/>
        </p:xfrm>
        <a:graphic>
          <a:graphicData uri="http://schemas.openxmlformats.org/drawingml/2006/table">
            <a:tbl>
              <a:tblPr firstRow="1" bandRow="1">
                <a:tableStyleId>{5940675A-B579-460E-94D1-54222C63F5DA}</a:tableStyleId>
              </a:tblPr>
              <a:tblGrid>
                <a:gridCol w="4286250"/>
                <a:gridCol w="4286250"/>
              </a:tblGrid>
              <a:tr h="370840">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370840">
                <a:tc>
                  <a:txBody>
                    <a:bodyPr/>
                    <a:lstStyle/>
                    <a:p>
                      <a:pPr>
                        <a:lnSpc>
                          <a:spcPct val="100000"/>
                        </a:lnSpc>
                        <a:spcAft>
                          <a:spcPts val="0"/>
                        </a:spcAft>
                      </a:pPr>
                      <a:r>
                        <a:rPr lang="ru-RU" sz="2000" dirty="0" smtClean="0">
                          <a:latin typeface="Times New Roman" pitchFamily="18" charset="0"/>
                          <a:ea typeface="Calibri"/>
                          <a:cs typeface="Times New Roman" pitchFamily="18" charset="0"/>
                        </a:rPr>
                        <a:t>Организация </a:t>
                      </a:r>
                      <a:r>
                        <a:rPr lang="ru-RU" sz="2000" dirty="0">
                          <a:latin typeface="Times New Roman" pitchFamily="18" charset="0"/>
                          <a:ea typeface="Calibri"/>
                          <a:cs typeface="Times New Roman" pitchFamily="18" charset="0"/>
                        </a:rPr>
                        <a:t>взаимодействия членов педагогического коллектива, руководителей образовательной организации, родителей (законных представителей) при решении задач обучения, воспитания, профессионально-личностного развития студентов</a:t>
                      </a: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Принимает участие в подготовке и проведении родительских собраний.</a:t>
                      </a:r>
                    </a:p>
                    <a:p>
                      <a:pPr>
                        <a:lnSpc>
                          <a:spcPct val="100000"/>
                        </a:lnSpc>
                        <a:spcAft>
                          <a:spcPts val="0"/>
                        </a:spcAft>
                      </a:pPr>
                      <a:r>
                        <a:rPr lang="ru-RU" sz="2000" dirty="0">
                          <a:latin typeface="Times New Roman" pitchFamily="18" charset="0"/>
                          <a:ea typeface="Calibri"/>
                          <a:cs typeface="Times New Roman" pitchFamily="18" charset="0"/>
                        </a:rPr>
                        <a:t>Принимает участие в организации и проведении методической и консультативной помощи родителям (лицам, их заменяющим).</a:t>
                      </a:r>
                    </a:p>
                  </a:txBody>
                  <a:tcPr marL="68580" marR="68580" marT="0" marB="0"/>
                </a:tc>
              </a:tr>
              <a:tr h="370840">
                <a:tc>
                  <a:txBody>
                    <a:bodyPr/>
                    <a:lstStyle/>
                    <a:p>
                      <a:pPr>
                        <a:lnSpc>
                          <a:spcPct val="100000"/>
                        </a:lnSpc>
                        <a:spcAft>
                          <a:spcPts val="0"/>
                        </a:spcAft>
                      </a:pPr>
                      <a:r>
                        <a:rPr lang="ru-RU" sz="2000" dirty="0" smtClean="0">
                          <a:latin typeface="Times New Roman" pitchFamily="18" charset="0"/>
                          <a:ea typeface="Calibri"/>
                          <a:cs typeface="Times New Roman" pitchFamily="18" charset="0"/>
                        </a:rPr>
                        <a:t>Информирование </a:t>
                      </a:r>
                      <a:r>
                        <a:rPr lang="ru-RU" sz="2000" dirty="0">
                          <a:latin typeface="Times New Roman" pitchFamily="18" charset="0"/>
                          <a:ea typeface="Calibri"/>
                          <a:cs typeface="Times New Roman" pitchFamily="18" charset="0"/>
                        </a:rPr>
                        <a:t>и консультирование школьников и их родителей (законных представителей) при проведении дней открытых дверей, выставок, иных мероприятий </a:t>
                      </a:r>
                      <a:r>
                        <a:rPr lang="ru-RU" sz="2000" dirty="0" err="1">
                          <a:latin typeface="Times New Roman" pitchFamily="18" charset="0"/>
                          <a:ea typeface="Calibri"/>
                          <a:cs typeface="Times New Roman" pitchFamily="18" charset="0"/>
                        </a:rPr>
                        <a:t>профориентационной</a:t>
                      </a:r>
                      <a:r>
                        <a:rPr lang="ru-RU" sz="2000" dirty="0">
                          <a:latin typeface="Times New Roman" pitchFamily="18" charset="0"/>
                          <a:ea typeface="Calibri"/>
                          <a:cs typeface="Times New Roman" pitchFamily="18" charset="0"/>
                        </a:rPr>
                        <a:t> направленности</a:t>
                      </a: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Участвует в проведении работы по профессиональной ориентации обучающихся, используя современные образовательные технологии, включая информационные, а также цифровые образовательные ресурсы</a:t>
                      </a:r>
                    </a:p>
                  </a:txBody>
                  <a:tcPr marL="68580" marR="68580" marT="0" marB="0"/>
                </a:tc>
              </a:tr>
            </a:tbl>
          </a:graphicData>
        </a:graphic>
      </p:graphicFrame>
      <p:sp>
        <p:nvSpPr>
          <p:cNvPr id="2" name="Заголовок 1"/>
          <p:cNvSpPr>
            <a:spLocks noGrp="1"/>
          </p:cNvSpPr>
          <p:nvPr>
            <p:ph type="title"/>
          </p:nvPr>
        </p:nvSpPr>
        <p:spPr>
          <a:xfrm>
            <a:off x="457200" y="274638"/>
            <a:ext cx="8229600" cy="654032"/>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1000125"/>
          <a:ext cx="8643938" cy="4759960"/>
        </p:xfrm>
        <a:graphic>
          <a:graphicData uri="http://schemas.openxmlformats.org/drawingml/2006/table">
            <a:tbl>
              <a:tblPr firstRow="1" bandRow="1">
                <a:tableStyleId>{5940675A-B579-460E-94D1-54222C63F5DA}</a:tableStyleId>
              </a:tblPr>
              <a:tblGrid>
                <a:gridCol w="4643440"/>
                <a:gridCol w="4000498"/>
              </a:tblGrid>
              <a:tr h="370840">
                <a:tc>
                  <a:txBody>
                    <a:bodyPr/>
                    <a:lstStyle/>
                    <a:p>
                      <a:pPr algn="ctr">
                        <a:lnSpc>
                          <a:spcPct val="100000"/>
                        </a:lnSpc>
                      </a:pPr>
                      <a:r>
                        <a:rPr lang="ru-RU" sz="1800" dirty="0" smtClean="0">
                          <a:latin typeface="Times New Roman" pitchFamily="18" charset="0"/>
                          <a:cs typeface="Times New Roman" pitchFamily="18" charset="0"/>
                        </a:rPr>
                        <a:t>Профессиональный стандарт</a:t>
                      </a:r>
                      <a:endParaRPr lang="ru-RU" sz="1800" dirty="0">
                        <a:latin typeface="Times New Roman" pitchFamily="18" charset="0"/>
                        <a:cs typeface="Times New Roman" pitchFamily="18" charset="0"/>
                      </a:endParaRPr>
                    </a:p>
                  </a:txBody>
                  <a:tcPr/>
                </a:tc>
                <a:tc>
                  <a:txBody>
                    <a:bodyPr/>
                    <a:lstStyle/>
                    <a:p>
                      <a:pPr algn="ctr">
                        <a:lnSpc>
                          <a:spcPct val="100000"/>
                        </a:lnSpc>
                      </a:pPr>
                      <a:r>
                        <a:rPr lang="ru-RU" sz="1800" dirty="0" smtClean="0">
                          <a:latin typeface="Times New Roman" pitchFamily="18" charset="0"/>
                          <a:cs typeface="Times New Roman" pitchFamily="18" charset="0"/>
                        </a:rPr>
                        <a:t>Квалификационная  характеристика</a:t>
                      </a:r>
                      <a:endParaRPr lang="ru-RU" sz="1800" dirty="0">
                        <a:latin typeface="Times New Roman" pitchFamily="18" charset="0"/>
                        <a:cs typeface="Times New Roman" pitchFamily="18" charset="0"/>
                      </a:endParaRPr>
                    </a:p>
                  </a:txBody>
                  <a:tcPr/>
                </a:tc>
              </a:tr>
              <a:tr h="370840">
                <a:tc>
                  <a:txBody>
                    <a:bodyPr/>
                    <a:lstStyle/>
                    <a:p>
                      <a:pPr algn="just">
                        <a:lnSpc>
                          <a:spcPct val="100000"/>
                        </a:lnSpc>
                        <a:spcAft>
                          <a:spcPts val="0"/>
                        </a:spcAft>
                      </a:pPr>
                      <a:r>
                        <a:rPr lang="ru-RU" sz="1800" dirty="0" smtClean="0">
                          <a:latin typeface="Times New Roman" pitchFamily="18" charset="0"/>
                          <a:ea typeface="Calibri"/>
                          <a:cs typeface="Times New Roman" pitchFamily="18" charset="0"/>
                        </a:rPr>
                        <a:t>Текущий </a:t>
                      </a:r>
                      <a:r>
                        <a:rPr lang="ru-RU" sz="1800" dirty="0">
                          <a:latin typeface="Times New Roman" pitchFamily="18" charset="0"/>
                          <a:ea typeface="Calibri"/>
                          <a:cs typeface="Times New Roman" pitchFamily="18" charset="0"/>
                        </a:rPr>
                        <a:t>контроль, оценка динамики подготовленности и мотивации обучающихся в процессе учебной и производственной практики</a:t>
                      </a:r>
                    </a:p>
                  </a:txBody>
                  <a:tcPr marL="68580" marR="68580" marT="0" marB="0"/>
                </a:tc>
                <a:tc>
                  <a:txBody>
                    <a:bodyPr/>
                    <a:lstStyle/>
                    <a:p>
                      <a:pPr algn="ct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00000"/>
                        </a:lnSpc>
                        <a:spcAft>
                          <a:spcPts val="0"/>
                        </a:spcAft>
                      </a:pPr>
                      <a:r>
                        <a:rPr lang="ru-RU" sz="1800" dirty="0" smtClean="0">
                          <a:latin typeface="Times New Roman" pitchFamily="18" charset="0"/>
                          <a:ea typeface="Calibri"/>
                          <a:cs typeface="Times New Roman" pitchFamily="18" charset="0"/>
                        </a:rPr>
                        <a:t>Оценка </a:t>
                      </a:r>
                      <a:r>
                        <a:rPr lang="ru-RU" sz="1800" dirty="0">
                          <a:latin typeface="Times New Roman" pitchFamily="18" charset="0"/>
                          <a:ea typeface="Calibri"/>
                          <a:cs typeface="Times New Roman" pitchFamily="18" charset="0"/>
                        </a:rPr>
                        <a:t>полноты и своевременности выполнения обучающимися задания на практику и (или) результатов освоения компетенций в период прохождения практики</a:t>
                      </a:r>
                    </a:p>
                  </a:txBody>
                  <a:tcPr marL="68580" marR="68580" marT="0" marB="0"/>
                </a:tc>
                <a:tc>
                  <a:txBody>
                    <a:bodyPr/>
                    <a:lstStyle/>
                    <a:p>
                      <a:pPr algn="ct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00000"/>
                        </a:lnSpc>
                        <a:spcAft>
                          <a:spcPts val="0"/>
                        </a:spcAft>
                      </a:pPr>
                      <a:r>
                        <a:rPr lang="ru-RU" sz="1800" dirty="0" smtClean="0">
                          <a:latin typeface="Times New Roman" pitchFamily="18" charset="0"/>
                          <a:ea typeface="Calibri"/>
                          <a:cs typeface="Times New Roman" pitchFamily="18" charset="0"/>
                        </a:rPr>
                        <a:t>Оценка </a:t>
                      </a:r>
                      <a:r>
                        <a:rPr lang="ru-RU" sz="1800" dirty="0">
                          <a:latin typeface="Times New Roman" pitchFamily="18" charset="0"/>
                          <a:ea typeface="Calibri"/>
                          <a:cs typeface="Times New Roman" pitchFamily="18" charset="0"/>
                        </a:rPr>
                        <a:t>освоения программы профессионального модуля (учебного предмета, курса, дисциплины, иного компонента программы, обеспечивающего освоение квалификации рабочего, служащего) в части практической подготовки при проведении промежуточной аттестации в составе экзаменационной комиссии</a:t>
                      </a:r>
                    </a:p>
                  </a:txBody>
                  <a:tcPr marL="68580" marR="68580" marT="0" marB="0"/>
                </a:tc>
                <a:tc>
                  <a:txBody>
                    <a:bodyPr/>
                    <a:lstStyle/>
                    <a:p>
                      <a:pPr algn="ct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654032"/>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r>
              <a:rPr lang="ru-RU" sz="2000" b="1" i="1" dirty="0" smtClean="0">
                <a:latin typeface="Times New Roman" pitchFamily="18" charset="0"/>
                <a:cs typeface="Times New Roman" pitchFamily="18" charset="0"/>
              </a:rPr>
              <a:t>)</a:t>
            </a:r>
            <a:endParaRPr lang="ru-RU" sz="2000" i="1"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928688"/>
          <a:ext cx="8643938" cy="5572147"/>
        </p:xfrm>
        <a:graphic>
          <a:graphicData uri="http://schemas.openxmlformats.org/drawingml/2006/table">
            <a:tbl>
              <a:tblPr firstRow="1" bandRow="1">
                <a:tableStyleId>{5940675A-B579-460E-94D1-54222C63F5DA}</a:tableStyleId>
              </a:tblPr>
              <a:tblGrid>
                <a:gridCol w="4321969"/>
                <a:gridCol w="4321969"/>
              </a:tblGrid>
              <a:tr h="408996">
                <a:tc>
                  <a:txBody>
                    <a:bodyPr/>
                    <a:lstStyle/>
                    <a:p>
                      <a:pPr algn="ctr">
                        <a:lnSpc>
                          <a:spcPct val="100000"/>
                        </a:lnSpc>
                      </a:pPr>
                      <a:r>
                        <a:rPr lang="ru-RU" sz="1800" dirty="0" smtClean="0">
                          <a:latin typeface="Times New Roman" pitchFamily="18" charset="0"/>
                          <a:cs typeface="Times New Roman" pitchFamily="18" charset="0"/>
                        </a:rPr>
                        <a:t>Профессиональный стандарт</a:t>
                      </a:r>
                      <a:endParaRPr lang="ru-RU" sz="1800" dirty="0">
                        <a:latin typeface="Times New Roman" pitchFamily="18" charset="0"/>
                        <a:cs typeface="Times New Roman" pitchFamily="18" charset="0"/>
                      </a:endParaRPr>
                    </a:p>
                  </a:txBody>
                  <a:tcPr/>
                </a:tc>
                <a:tc>
                  <a:txBody>
                    <a:bodyPr/>
                    <a:lstStyle/>
                    <a:p>
                      <a:pPr algn="ctr">
                        <a:lnSpc>
                          <a:spcPct val="100000"/>
                        </a:lnSpc>
                      </a:pPr>
                      <a:r>
                        <a:rPr lang="ru-RU" sz="1800" dirty="0" smtClean="0">
                          <a:latin typeface="Times New Roman" pitchFamily="18" charset="0"/>
                          <a:cs typeface="Times New Roman" pitchFamily="18" charset="0"/>
                        </a:rPr>
                        <a:t>Квалификационная  характеристика</a:t>
                      </a:r>
                      <a:endParaRPr lang="ru-RU" sz="1800" dirty="0">
                        <a:latin typeface="Times New Roman" pitchFamily="18" charset="0"/>
                        <a:cs typeface="Times New Roman" pitchFamily="18" charset="0"/>
                      </a:endParaRPr>
                    </a:p>
                  </a:txBody>
                  <a:tcPr/>
                </a:tc>
              </a:tr>
              <a:tr h="1363833">
                <a:tc>
                  <a:txBody>
                    <a:bodyPr/>
                    <a:lstStyle/>
                    <a:p>
                      <a:pPr algn="just">
                        <a:lnSpc>
                          <a:spcPct val="100000"/>
                        </a:lnSpc>
                        <a:spcAft>
                          <a:spcPts val="0"/>
                        </a:spcAft>
                      </a:pPr>
                      <a:r>
                        <a:rPr lang="ru-RU" sz="1800" dirty="0" smtClean="0">
                          <a:latin typeface="Times New Roman" pitchFamily="18" charset="0"/>
                          <a:ea typeface="Calibri"/>
                          <a:cs typeface="Times New Roman" pitchFamily="18" charset="0"/>
                        </a:rPr>
                        <a:t>Оценка </a:t>
                      </a:r>
                      <a:r>
                        <a:rPr lang="ru-RU" sz="1800" dirty="0">
                          <a:latin typeface="Times New Roman" pitchFamily="18" charset="0"/>
                          <a:ea typeface="Calibri"/>
                          <a:cs typeface="Times New Roman" pitchFamily="18" charset="0"/>
                        </a:rPr>
                        <a:t>освоения образовательной программы при проведении итоговой (государственной итоговой) аттестации в составе экзаменационной комиссии</a:t>
                      </a:r>
                    </a:p>
                  </a:txBody>
                  <a:tcPr marL="68580" marR="68580" marT="0" marB="0"/>
                </a:tc>
                <a:tc>
                  <a:txBody>
                    <a:bodyPr/>
                    <a:lstStyle/>
                    <a:p>
                      <a:pPr algn="ct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r h="3799318">
                <a:tc>
                  <a:txBody>
                    <a:bodyPr/>
                    <a:lstStyle/>
                    <a:p>
                      <a:pPr algn="just">
                        <a:lnSpc>
                          <a:spcPct val="100000"/>
                        </a:lnSpc>
                        <a:spcAft>
                          <a:spcPts val="0"/>
                        </a:spcAft>
                      </a:pPr>
                      <a:r>
                        <a:rPr lang="ru-RU" sz="1800" dirty="0" smtClean="0">
                          <a:latin typeface="Times New Roman" pitchFamily="18" charset="0"/>
                          <a:ea typeface="Calibri"/>
                          <a:cs typeface="Times New Roman" pitchFamily="18" charset="0"/>
                        </a:rPr>
                        <a:t>Разработка </a:t>
                      </a:r>
                      <a:r>
                        <a:rPr lang="ru-RU" sz="1800" dirty="0">
                          <a:latin typeface="Times New Roman" pitchFamily="18" charset="0"/>
                          <a:ea typeface="Calibri"/>
                          <a:cs typeface="Times New Roman" pitchFamily="18" charset="0"/>
                        </a:rPr>
                        <a:t>и обновление основных программ профессионального обучения и (или) рабочих программ учебных предметов, курсов, дисциплин (модулей) основных программ профессионального обучения, обеспечивающих практическую подготовку, и (или) программ практики, обеспечивающей освоение квалификации рабочего, служащего, основных профессиональных образовательных программ </a:t>
                      </a:r>
                    </a:p>
                  </a:txBody>
                  <a:tcPr marL="68580" marR="68580" marT="0" marB="0"/>
                </a:tc>
                <a:tc>
                  <a:txBody>
                    <a:bodyPr/>
                    <a:lstStyle/>
                    <a:p>
                      <a:pPr algn="ct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582594"/>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1000124"/>
          <a:ext cx="8643938" cy="4929205"/>
        </p:xfrm>
        <a:graphic>
          <a:graphicData uri="http://schemas.openxmlformats.org/drawingml/2006/table">
            <a:tbl>
              <a:tblPr firstRow="1" bandRow="1">
                <a:tableStyleId>{5940675A-B579-460E-94D1-54222C63F5DA}</a:tableStyleId>
              </a:tblPr>
              <a:tblGrid>
                <a:gridCol w="4321969"/>
                <a:gridCol w="4321969"/>
              </a:tblGrid>
              <a:tr h="418821">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1610851">
                <a:tc>
                  <a:txBody>
                    <a:bodyPr/>
                    <a:lstStyle/>
                    <a:p>
                      <a:pPr algn="just">
                        <a:lnSpc>
                          <a:spcPct val="100000"/>
                        </a:lnSpc>
                        <a:spcAft>
                          <a:spcPts val="0"/>
                        </a:spcAft>
                      </a:pPr>
                      <a:r>
                        <a:rPr lang="ru-RU" sz="2000" dirty="0" smtClean="0">
                          <a:latin typeface="Times New Roman" pitchFamily="18" charset="0"/>
                          <a:ea typeface="Calibri"/>
                          <a:cs typeface="Times New Roman" pitchFamily="18" charset="0"/>
                        </a:rPr>
                        <a:t>Разработка </a:t>
                      </a:r>
                      <a:r>
                        <a:rPr lang="ru-RU" sz="2000" dirty="0">
                          <a:latin typeface="Times New Roman" pitchFamily="18" charset="0"/>
                          <a:ea typeface="Calibri"/>
                          <a:cs typeface="Times New Roman" pitchFamily="18" charset="0"/>
                        </a:rPr>
                        <a:t>и обновление учебно-методического обеспечения профессионального обучения и (или) программ учебной и производственной практики</a:t>
                      </a:r>
                    </a:p>
                  </a:txBody>
                  <a:tcPr marL="68580" marR="68580" marT="0" marB="0"/>
                </a:tc>
                <a:tc>
                  <a:txBody>
                    <a:bodyPr/>
                    <a:lstStyle/>
                    <a:p>
                      <a:pPr algn="ctr">
                        <a:lnSpc>
                          <a:spcPct val="100000"/>
                        </a:lnSpc>
                        <a:spcAft>
                          <a:spcPts val="0"/>
                        </a:spcAft>
                      </a:pPr>
                      <a:endParaRPr lang="ru-RU" sz="2000">
                        <a:latin typeface="Times New Roman" pitchFamily="18" charset="0"/>
                        <a:ea typeface="Calibri"/>
                        <a:cs typeface="Times New Roman" pitchFamily="18" charset="0"/>
                      </a:endParaRPr>
                    </a:p>
                  </a:txBody>
                  <a:tcPr marL="68580" marR="68580" marT="0" marB="0"/>
                </a:tc>
              </a:tr>
              <a:tr h="1933022">
                <a:tc>
                  <a:txBody>
                    <a:bodyPr/>
                    <a:lstStyle/>
                    <a:p>
                      <a:pPr algn="just">
                        <a:lnSpc>
                          <a:spcPct val="100000"/>
                        </a:lnSpc>
                        <a:spcAft>
                          <a:spcPts val="0"/>
                        </a:spcAft>
                      </a:pPr>
                      <a:r>
                        <a:rPr lang="ru-RU" sz="2000" dirty="0" smtClean="0">
                          <a:latin typeface="Times New Roman" pitchFamily="18" charset="0"/>
                          <a:ea typeface="Calibri"/>
                          <a:cs typeface="Times New Roman" pitchFamily="18" charset="0"/>
                        </a:rPr>
                        <a:t>Планирование </a:t>
                      </a:r>
                      <a:r>
                        <a:rPr lang="ru-RU" sz="2000" dirty="0">
                          <a:latin typeface="Times New Roman" pitchFamily="18" charset="0"/>
                          <a:ea typeface="Calibri"/>
                          <a:cs typeface="Times New Roman" pitchFamily="18" charset="0"/>
                        </a:rPr>
                        <a:t>занятий и (или) учебной практики: разработка и обновление планов, технологических карт, сценариев занятий по освоению профессии рабочего, должности служащего</a:t>
                      </a:r>
                    </a:p>
                  </a:txBody>
                  <a:tcPr marL="68580" marR="68580" marT="0" marB="0"/>
                </a:tc>
                <a:tc>
                  <a:txBody>
                    <a:bodyPr/>
                    <a:lstStyle/>
                    <a:p>
                      <a:pPr algn="ct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966511">
                <a:tc>
                  <a:txBody>
                    <a:bodyPr/>
                    <a:lstStyle/>
                    <a:p>
                      <a:pPr algn="just">
                        <a:lnSpc>
                          <a:spcPct val="100000"/>
                        </a:lnSpc>
                        <a:spcAft>
                          <a:spcPts val="0"/>
                        </a:spcAft>
                      </a:pPr>
                      <a:r>
                        <a:rPr lang="ru-RU" sz="2000" dirty="0" smtClean="0">
                          <a:latin typeface="Times New Roman" pitchFamily="18" charset="0"/>
                          <a:ea typeface="Calibri"/>
                          <a:cs typeface="Times New Roman" pitchFamily="18" charset="0"/>
                        </a:rPr>
                        <a:t>Ведение </a:t>
                      </a:r>
                      <a:r>
                        <a:rPr lang="ru-RU" sz="2000" dirty="0">
                          <a:latin typeface="Times New Roman" pitchFamily="18" charset="0"/>
                          <a:ea typeface="Calibri"/>
                          <a:cs typeface="Times New Roman" pitchFamily="18" charset="0"/>
                        </a:rPr>
                        <a:t>документации, обеспечивающей учебно-производственный процесс</a:t>
                      </a:r>
                    </a:p>
                  </a:txBody>
                  <a:tcPr marL="68580" marR="68580" marT="0" marB="0"/>
                </a:tc>
                <a:tc>
                  <a:txBody>
                    <a:bodyPr/>
                    <a:lstStyle/>
                    <a:p>
                      <a:pPr>
                        <a:lnSpc>
                          <a:spcPct val="100000"/>
                        </a:lnSpc>
                      </a:pPr>
                      <a:endParaRPr lang="ru-RU" sz="2000" dirty="0">
                        <a:latin typeface="Times New Roman" pitchFamily="18" charset="0"/>
                        <a:cs typeface="Times New Roman" pitchFamily="18" charset="0"/>
                      </a:endParaRPr>
                    </a:p>
                  </a:txBody>
                  <a:tcPr/>
                </a:tc>
              </a:tr>
            </a:tbl>
          </a:graphicData>
        </a:graphic>
      </p:graphicFrame>
      <p:sp>
        <p:nvSpPr>
          <p:cNvPr id="2" name="Заголовок 1"/>
          <p:cNvSpPr>
            <a:spLocks noGrp="1"/>
          </p:cNvSpPr>
          <p:nvPr>
            <p:ph type="title"/>
          </p:nvPr>
        </p:nvSpPr>
        <p:spPr>
          <a:xfrm>
            <a:off x="457200" y="274638"/>
            <a:ext cx="8229600" cy="654032"/>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1000125"/>
          <a:ext cx="8643938" cy="5412349"/>
        </p:xfrm>
        <a:graphic>
          <a:graphicData uri="http://schemas.openxmlformats.org/drawingml/2006/table">
            <a:tbl>
              <a:tblPr firstRow="1" bandRow="1">
                <a:tableStyleId>{5940675A-B579-460E-94D1-54222C63F5DA}</a:tableStyleId>
              </a:tblPr>
              <a:tblGrid>
                <a:gridCol w="4321969"/>
                <a:gridCol w="4321969"/>
              </a:tblGrid>
              <a:tr h="571487">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1533809">
                <a:tc>
                  <a:txBody>
                    <a:bodyPr/>
                    <a:lstStyle/>
                    <a:p>
                      <a:pPr>
                        <a:lnSpc>
                          <a:spcPct val="100000"/>
                        </a:lnSpc>
                        <a:spcAft>
                          <a:spcPts val="0"/>
                        </a:spcAft>
                      </a:pPr>
                      <a:r>
                        <a:rPr lang="ru-RU" sz="2000" dirty="0" smtClean="0">
                          <a:latin typeface="Times New Roman" pitchFamily="18" charset="0"/>
                          <a:ea typeface="Calibri"/>
                          <a:cs typeface="Times New Roman" pitchFamily="18" charset="0"/>
                        </a:rPr>
                        <a:t>Организационно-педагогическая </a:t>
                      </a:r>
                      <a:r>
                        <a:rPr lang="ru-RU" sz="2000" dirty="0">
                          <a:latin typeface="Times New Roman" pitchFamily="18" charset="0"/>
                          <a:ea typeface="Calibri"/>
                          <a:cs typeface="Times New Roman" pitchFamily="18" charset="0"/>
                        </a:rPr>
                        <a:t>поддержка формирования и деятельности органов самоуправления </a:t>
                      </a:r>
                      <a:r>
                        <a:rPr lang="ru-RU" sz="2000" dirty="0" smtClean="0">
                          <a:latin typeface="Times New Roman" pitchFamily="18" charset="0"/>
                          <a:ea typeface="Calibri"/>
                          <a:cs typeface="Times New Roman" pitchFamily="18" charset="0"/>
                        </a:rPr>
                        <a:t>группы</a:t>
                      </a:r>
                    </a:p>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c>
                  <a:txBody>
                    <a:bodyPr/>
                    <a:lstStyle/>
                    <a:p>
                      <a:pPr>
                        <a:lnSpc>
                          <a:spcPct val="100000"/>
                        </a:lnSpc>
                        <a:spcAft>
                          <a:spcPts val="0"/>
                        </a:spcAft>
                      </a:pPr>
                      <a:endParaRPr lang="ru-RU" sz="2000">
                        <a:latin typeface="Times New Roman" pitchFamily="18" charset="0"/>
                        <a:ea typeface="Calibri"/>
                        <a:cs typeface="Times New Roman" pitchFamily="18" charset="0"/>
                      </a:endParaRPr>
                    </a:p>
                  </a:txBody>
                  <a:tcPr marL="68580" marR="68580" marT="0" marB="0"/>
                </a:tc>
              </a:tr>
              <a:tr h="1533809">
                <a:tc>
                  <a:txBody>
                    <a:bodyPr/>
                    <a:lstStyle/>
                    <a:p>
                      <a:pPr>
                        <a:lnSpc>
                          <a:spcPct val="100000"/>
                        </a:lnSpc>
                        <a:spcAft>
                          <a:spcPts val="0"/>
                        </a:spcAft>
                      </a:pPr>
                      <a:r>
                        <a:rPr lang="ru-RU" sz="2000" dirty="0" smtClean="0">
                          <a:latin typeface="Times New Roman" pitchFamily="18" charset="0"/>
                          <a:ea typeface="Calibri"/>
                          <a:cs typeface="Times New Roman" pitchFamily="18" charset="0"/>
                        </a:rPr>
                        <a:t>Организационно-педагогическая </a:t>
                      </a:r>
                      <a:r>
                        <a:rPr lang="ru-RU" sz="2000" dirty="0">
                          <a:latin typeface="Times New Roman" pitchFamily="18" charset="0"/>
                          <a:ea typeface="Calibri"/>
                          <a:cs typeface="Times New Roman" pitchFamily="18" charset="0"/>
                        </a:rPr>
                        <a:t>поддержка общественной, научной, творческой и предпринимательской активности </a:t>
                      </a:r>
                      <a:r>
                        <a:rPr lang="ru-RU" sz="2000" dirty="0" smtClean="0">
                          <a:latin typeface="Times New Roman" pitchFamily="18" charset="0"/>
                          <a:ea typeface="Calibri"/>
                          <a:cs typeface="Times New Roman" pitchFamily="18" charset="0"/>
                        </a:rPr>
                        <a:t>студентов</a:t>
                      </a:r>
                    </a:p>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1773244">
                <a:tc>
                  <a:txBody>
                    <a:bodyPr/>
                    <a:lstStyle/>
                    <a:p>
                      <a:pPr>
                        <a:lnSpc>
                          <a:spcPct val="100000"/>
                        </a:lnSpc>
                        <a:spcAft>
                          <a:spcPts val="0"/>
                        </a:spcAft>
                      </a:pPr>
                      <a:r>
                        <a:rPr lang="ru-RU" sz="2000" dirty="0" smtClean="0">
                          <a:latin typeface="Times New Roman" pitchFamily="18" charset="0"/>
                          <a:ea typeface="Calibri"/>
                          <a:cs typeface="Times New Roman" pitchFamily="18" charset="0"/>
                        </a:rPr>
                        <a:t>Ведение </a:t>
                      </a:r>
                      <a:r>
                        <a:rPr lang="ru-RU" sz="2000" dirty="0">
                          <a:latin typeface="Times New Roman" pitchFamily="18" charset="0"/>
                          <a:ea typeface="Calibri"/>
                          <a:cs typeface="Times New Roman" pitchFamily="18" charset="0"/>
                        </a:rPr>
                        <a:t>документации группы</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28596" y="285728"/>
            <a:ext cx="8229600" cy="511156"/>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928688"/>
          <a:ext cx="8643938" cy="5059680"/>
        </p:xfrm>
        <a:graphic>
          <a:graphicData uri="http://schemas.openxmlformats.org/drawingml/2006/table">
            <a:tbl>
              <a:tblPr firstRow="1" bandRow="1">
                <a:tableStyleId>{5940675A-B579-460E-94D1-54222C63F5DA}</a:tableStyleId>
              </a:tblPr>
              <a:tblGrid>
                <a:gridCol w="4321969"/>
                <a:gridCol w="4321969"/>
              </a:tblGrid>
              <a:tr h="370840">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370840">
                <a:tc>
                  <a:txBody>
                    <a:bodyPr/>
                    <a:lstStyle/>
                    <a:p>
                      <a:pPr>
                        <a:lnSpc>
                          <a:spcPct val="100000"/>
                        </a:lnSpc>
                        <a:spcAft>
                          <a:spcPts val="0"/>
                        </a:spcAft>
                      </a:pPr>
                      <a:r>
                        <a:rPr lang="ru-RU" sz="1800" dirty="0" smtClean="0">
                          <a:latin typeface="Times New Roman" pitchFamily="18" charset="0"/>
                          <a:ea typeface="Calibri"/>
                          <a:cs typeface="Times New Roman" pitchFamily="18" charset="0"/>
                        </a:rPr>
                        <a:t>Обеспечение </a:t>
                      </a:r>
                      <a:r>
                        <a:rPr lang="ru-RU" sz="1800" dirty="0">
                          <a:latin typeface="Times New Roman" pitchFamily="18" charset="0"/>
                          <a:ea typeface="Calibri"/>
                          <a:cs typeface="Times New Roman" pitchFamily="18" charset="0"/>
                        </a:rPr>
                        <a:t>в рамках своих компетенций соблюдения прав студентов и предоставления им социальных и иных государственных гарантий, в том числе:</a:t>
                      </a:r>
                    </a:p>
                    <a:p>
                      <a:pPr>
                        <a:lnSpc>
                          <a:spcPct val="100000"/>
                        </a:lnSpc>
                        <a:spcAft>
                          <a:spcPts val="0"/>
                        </a:spcAft>
                      </a:pPr>
                      <a:r>
                        <a:rPr lang="ru-RU" sz="1800" dirty="0">
                          <a:latin typeface="Times New Roman" pitchFamily="18" charset="0"/>
                          <a:ea typeface="Calibri"/>
                          <a:cs typeface="Times New Roman" pitchFamily="18" charset="0"/>
                        </a:rPr>
                        <a:t>- своевременности и полноты получения стипендий, материальной помощи и других денежных выплат, предусмотренных законодательством;</a:t>
                      </a:r>
                    </a:p>
                    <a:p>
                      <a:pPr>
                        <a:lnSpc>
                          <a:spcPct val="100000"/>
                        </a:lnSpc>
                        <a:spcAft>
                          <a:spcPts val="0"/>
                        </a:spcAft>
                      </a:pPr>
                      <a:r>
                        <a:rPr lang="ru-RU" sz="1800" dirty="0">
                          <a:latin typeface="Times New Roman" pitchFamily="18" charset="0"/>
                          <a:ea typeface="Calibri"/>
                          <a:cs typeface="Times New Roman" pitchFamily="18" charset="0"/>
                        </a:rPr>
                        <a:t>- выполнение норм предоставления учебников, учебных пособий, доступа к информационным ресурсам;</a:t>
                      </a:r>
                    </a:p>
                    <a:p>
                      <a:pPr>
                        <a:lnSpc>
                          <a:spcPct val="100000"/>
                        </a:lnSpc>
                        <a:spcAft>
                          <a:spcPts val="0"/>
                        </a:spcAft>
                      </a:pPr>
                      <a:r>
                        <a:rPr lang="ru-RU" sz="1800" dirty="0">
                          <a:latin typeface="Times New Roman" pitchFamily="18" charset="0"/>
                          <a:ea typeface="Calibri"/>
                          <a:cs typeface="Times New Roman" pitchFamily="18" charset="0"/>
                        </a:rPr>
                        <a:t>- соблюдение условий, обеспечивающих охрану здоровья обучающихся;</a:t>
                      </a:r>
                    </a:p>
                    <a:p>
                      <a:pPr>
                        <a:lnSpc>
                          <a:spcPct val="100000"/>
                        </a:lnSpc>
                        <a:spcAft>
                          <a:spcPts val="0"/>
                        </a:spcAft>
                      </a:pPr>
                      <a:r>
                        <a:rPr lang="ru-RU" sz="1800" dirty="0">
                          <a:latin typeface="Times New Roman" pitchFamily="18" charset="0"/>
                          <a:ea typeface="Calibri"/>
                          <a:cs typeface="Times New Roman" pitchFamily="18" charset="0"/>
                        </a:rPr>
                        <a:t>- соответствия предоставляемых жилищных помещений в общежитиях (при их наличии) установленным санитарно-гигиеническим нормам</a:t>
                      </a:r>
                    </a:p>
                  </a:txBody>
                  <a:tcPr marL="68580" marR="68580" marT="0" marB="0"/>
                </a:tc>
                <a:tc>
                  <a:txBody>
                    <a:bodyPr/>
                    <a:lstStyle/>
                    <a:p>
                      <a:pP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582594"/>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785813"/>
          <a:ext cx="8572500" cy="5059680"/>
        </p:xfrm>
        <a:graphic>
          <a:graphicData uri="http://schemas.openxmlformats.org/drawingml/2006/table">
            <a:tbl>
              <a:tblPr firstRow="1" bandRow="1">
                <a:tableStyleId>{5940675A-B579-460E-94D1-54222C63F5DA}</a:tableStyleId>
              </a:tblPr>
              <a:tblGrid>
                <a:gridCol w="4286250"/>
                <a:gridCol w="4286250"/>
              </a:tblGrid>
              <a:tr h="370840">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370840">
                <a:tc>
                  <a:txBody>
                    <a:bodyPr/>
                    <a:lstStyle/>
                    <a:p>
                      <a:pPr>
                        <a:lnSpc>
                          <a:spcPct val="100000"/>
                        </a:lnSpc>
                        <a:spcAft>
                          <a:spcPts val="0"/>
                        </a:spcAft>
                      </a:pPr>
                      <a:r>
                        <a:rPr lang="ru-RU" sz="1800" dirty="0" smtClean="0">
                          <a:latin typeface="Times New Roman" pitchFamily="18" charset="0"/>
                          <a:ea typeface="Calibri"/>
                          <a:cs typeface="Times New Roman" pitchFamily="18" charset="0"/>
                        </a:rPr>
                        <a:t>Представление </a:t>
                      </a:r>
                      <a:r>
                        <a:rPr lang="ru-RU" sz="1800" dirty="0">
                          <a:latin typeface="Times New Roman" pitchFamily="18" charset="0"/>
                          <a:ea typeface="Calibri"/>
                          <a:cs typeface="Times New Roman" pitchFamily="18" charset="0"/>
                        </a:rPr>
                        <a:t>и защита интересов группы и отдельных студентов:</a:t>
                      </a:r>
                    </a:p>
                    <a:p>
                      <a:pPr>
                        <a:lnSpc>
                          <a:spcPct val="100000"/>
                        </a:lnSpc>
                        <a:spcAft>
                          <a:spcPts val="0"/>
                        </a:spcAft>
                      </a:pPr>
                      <a:r>
                        <a:rPr lang="ru-RU" sz="1800" dirty="0">
                          <a:latin typeface="Times New Roman" pitchFamily="18" charset="0"/>
                          <a:ea typeface="Calibri"/>
                          <a:cs typeface="Times New Roman" pitchFamily="18" charset="0"/>
                        </a:rPr>
                        <a:t>- в организации, осуществляющей образовательную деятельность;</a:t>
                      </a:r>
                    </a:p>
                    <a:p>
                      <a:pPr>
                        <a:lnSpc>
                          <a:spcPct val="100000"/>
                        </a:lnSpc>
                        <a:spcAft>
                          <a:spcPts val="0"/>
                        </a:spcAft>
                      </a:pPr>
                      <a:r>
                        <a:rPr lang="ru-RU" sz="1800" dirty="0">
                          <a:latin typeface="Times New Roman" pitchFamily="18" charset="0"/>
                          <a:ea typeface="Calibri"/>
                          <a:cs typeface="Times New Roman" pitchFamily="18" charset="0"/>
                        </a:rPr>
                        <a:t>- при взаимодействии с заинтересованными организациями и лицами;</a:t>
                      </a:r>
                    </a:p>
                    <a:p>
                      <a:pPr>
                        <a:lnSpc>
                          <a:spcPct val="100000"/>
                        </a:lnSpc>
                        <a:spcAft>
                          <a:spcPts val="0"/>
                        </a:spcAft>
                      </a:pPr>
                      <a:r>
                        <a:rPr lang="ru-RU" sz="1800" dirty="0">
                          <a:latin typeface="Times New Roman" pitchFamily="18" charset="0"/>
                          <a:ea typeface="Calibri"/>
                          <a:cs typeface="Times New Roman" pitchFamily="18" charset="0"/>
                        </a:rPr>
                        <a:t>- в подразделениях по делам несовершеннолетних территориальных органов внутренних дел, других органах и организациях</a:t>
                      </a:r>
                    </a:p>
                  </a:txBody>
                  <a:tcPr marL="68580" marR="68580" marT="0" marB="0"/>
                </a:tc>
                <a:tc>
                  <a:txBody>
                    <a:bodyPr/>
                    <a:lstStyle/>
                    <a:p>
                      <a:pP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r h="370840">
                <a:tc>
                  <a:txBody>
                    <a:bodyPr/>
                    <a:lstStyle/>
                    <a:p>
                      <a:pPr>
                        <a:lnSpc>
                          <a:spcPct val="100000"/>
                        </a:lnSpc>
                        <a:spcAft>
                          <a:spcPts val="0"/>
                        </a:spcAft>
                      </a:pPr>
                      <a:r>
                        <a:rPr lang="ru-RU" sz="1800" dirty="0" smtClean="0">
                          <a:latin typeface="Times New Roman" pitchFamily="18" charset="0"/>
                          <a:ea typeface="Calibri"/>
                          <a:cs typeface="Times New Roman" pitchFamily="18" charset="0"/>
                        </a:rPr>
                        <a:t>Индивидуальное </a:t>
                      </a:r>
                      <a:r>
                        <a:rPr lang="ru-RU" sz="1800" dirty="0">
                          <a:latin typeface="Times New Roman" pitchFamily="18" charset="0"/>
                          <a:ea typeface="Calibri"/>
                          <a:cs typeface="Times New Roman" pitchFamily="18" charset="0"/>
                        </a:rPr>
                        <a:t>и групповое консультирование и организация мероприятий, обеспечивающих педагогическую поддержку личностного и профессионального самоопределения студентов</a:t>
                      </a:r>
                    </a:p>
                  </a:txBody>
                  <a:tcPr marL="68580" marR="68580" marT="0" marB="0"/>
                </a:tc>
                <a:tc>
                  <a:txBody>
                    <a:bodyPr/>
                    <a:lstStyle/>
                    <a:p>
                      <a:pPr>
                        <a:lnSpc>
                          <a:spcPct val="100000"/>
                        </a:lnSpc>
                        <a:spcAft>
                          <a:spcPts val="0"/>
                        </a:spcAft>
                      </a:pPr>
                      <a:endParaRPr lang="ru-RU" sz="18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511156"/>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20" y="1071546"/>
          <a:ext cx="8572500" cy="4690255"/>
        </p:xfrm>
        <a:graphic>
          <a:graphicData uri="http://schemas.openxmlformats.org/drawingml/2006/table">
            <a:tbl>
              <a:tblPr firstRow="1" bandRow="1">
                <a:tableStyleId>{5940675A-B579-460E-94D1-54222C63F5DA}</a:tableStyleId>
              </a:tblPr>
              <a:tblGrid>
                <a:gridCol w="4286250"/>
                <a:gridCol w="4286250"/>
              </a:tblGrid>
              <a:tr h="785818">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2143140">
                <a:tc>
                  <a:txBody>
                    <a:bodyPr/>
                    <a:lstStyle/>
                    <a:p>
                      <a:pPr>
                        <a:lnSpc>
                          <a:spcPct val="100000"/>
                        </a:lnSpc>
                        <a:spcAft>
                          <a:spcPts val="0"/>
                        </a:spcAft>
                      </a:pPr>
                      <a:r>
                        <a:rPr lang="ru-RU" sz="2000" dirty="0" smtClean="0">
                          <a:latin typeface="Times New Roman" pitchFamily="18" charset="0"/>
                          <a:ea typeface="Calibri"/>
                          <a:cs typeface="Times New Roman" pitchFamily="18" charset="0"/>
                        </a:rPr>
                        <a:t>Проектирование </a:t>
                      </a:r>
                      <a:r>
                        <a:rPr lang="ru-RU" sz="2000" dirty="0">
                          <a:latin typeface="Times New Roman" pitchFamily="18" charset="0"/>
                          <a:ea typeface="Calibri"/>
                          <a:cs typeface="Times New Roman" pitchFamily="18" charset="0"/>
                        </a:rPr>
                        <a:t>совместно с коллегами, студентами и их родителями (законными представителями) индивидуальных образовательных маршрутов обучающихся</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1761297">
                <a:tc>
                  <a:txBody>
                    <a:bodyPr/>
                    <a:lstStyle/>
                    <a:p>
                      <a:pPr>
                        <a:lnSpc>
                          <a:spcPct val="100000"/>
                        </a:lnSpc>
                        <a:spcAft>
                          <a:spcPts val="0"/>
                        </a:spcAft>
                      </a:pPr>
                      <a:r>
                        <a:rPr lang="ru-RU" sz="2000" dirty="0" smtClean="0">
                          <a:latin typeface="Times New Roman" pitchFamily="18" charset="0"/>
                          <a:ea typeface="Calibri"/>
                          <a:cs typeface="Times New Roman" pitchFamily="18" charset="0"/>
                        </a:rPr>
                        <a:t>Планирование </a:t>
                      </a:r>
                      <a:r>
                        <a:rPr lang="ru-RU" sz="2000" dirty="0">
                          <a:latin typeface="Times New Roman" pitchFamily="18" charset="0"/>
                          <a:ea typeface="Calibri"/>
                          <a:cs typeface="Times New Roman" pitchFamily="18" charset="0"/>
                        </a:rPr>
                        <a:t>совместно с другими педагогическими работниками </a:t>
                      </a:r>
                      <a:r>
                        <a:rPr lang="ru-RU" sz="2000" dirty="0" err="1">
                          <a:latin typeface="Times New Roman" pitchFamily="18" charset="0"/>
                          <a:ea typeface="Calibri"/>
                          <a:cs typeface="Times New Roman" pitchFamily="18" charset="0"/>
                        </a:rPr>
                        <a:t>профориентационной</a:t>
                      </a:r>
                      <a:r>
                        <a:rPr lang="ru-RU" sz="2000" dirty="0">
                          <a:latin typeface="Times New Roman" pitchFamily="18" charset="0"/>
                          <a:ea typeface="Calibri"/>
                          <a:cs typeface="Times New Roman" pitchFamily="18" charset="0"/>
                        </a:rPr>
                        <a:t> деятельности образовательной организации</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511156"/>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14313" y="1142984"/>
          <a:ext cx="8786812" cy="4445090"/>
        </p:xfrm>
        <a:graphic>
          <a:graphicData uri="http://schemas.openxmlformats.org/drawingml/2006/table">
            <a:tbl>
              <a:tblPr firstRow="1" bandRow="1">
                <a:tableStyleId>{5940675A-B579-460E-94D1-54222C63F5DA}</a:tableStyleId>
              </a:tblPr>
              <a:tblGrid>
                <a:gridCol w="4393406"/>
                <a:gridCol w="4393406"/>
              </a:tblGrid>
              <a:tr h="430042">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2070288">
                <a:tc>
                  <a:txBody>
                    <a:bodyPr/>
                    <a:lstStyle/>
                    <a:p>
                      <a:pPr>
                        <a:lnSpc>
                          <a:spcPct val="100000"/>
                        </a:lnSpc>
                        <a:spcAft>
                          <a:spcPts val="0"/>
                        </a:spcAft>
                      </a:pPr>
                      <a:r>
                        <a:rPr lang="ru-RU" sz="2000" dirty="0" smtClean="0">
                          <a:latin typeface="Times New Roman" pitchFamily="18" charset="0"/>
                          <a:ea typeface="Calibri"/>
                          <a:cs typeface="Times New Roman" pitchFamily="18" charset="0"/>
                        </a:rPr>
                        <a:t>Разработка </a:t>
                      </a:r>
                      <a:r>
                        <a:rPr lang="ru-RU" sz="2000" dirty="0">
                          <a:latin typeface="Times New Roman" pitchFamily="18" charset="0"/>
                          <a:ea typeface="Calibri"/>
                          <a:cs typeface="Times New Roman" pitchFamily="18" charset="0"/>
                        </a:rPr>
                        <a:t>(обновление) планов (сценариев) и проведение индивидуальных и групповых </a:t>
                      </a:r>
                      <a:r>
                        <a:rPr lang="ru-RU" sz="2000" dirty="0" err="1">
                          <a:latin typeface="Times New Roman" pitchFamily="18" charset="0"/>
                          <a:ea typeface="Calibri"/>
                          <a:cs typeface="Times New Roman" pitchFamily="18" charset="0"/>
                        </a:rPr>
                        <a:t>профориентационных</a:t>
                      </a:r>
                      <a:r>
                        <a:rPr lang="ru-RU" sz="2000" dirty="0">
                          <a:latin typeface="Times New Roman" pitchFamily="18" charset="0"/>
                          <a:ea typeface="Calibri"/>
                          <a:cs typeface="Times New Roman" pitchFamily="18" charset="0"/>
                        </a:rPr>
                        <a:t> занятий и консультаций школьников и их родителей (законных представителей)</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1214446">
                <a:tc>
                  <a:txBody>
                    <a:bodyPr/>
                    <a:lstStyle/>
                    <a:p>
                      <a:pPr>
                        <a:lnSpc>
                          <a:spcPct val="100000"/>
                        </a:lnSpc>
                        <a:spcAft>
                          <a:spcPts val="0"/>
                        </a:spcAft>
                      </a:pPr>
                      <a:r>
                        <a:rPr lang="ru-RU" sz="2000" dirty="0" smtClean="0">
                          <a:latin typeface="Times New Roman" pitchFamily="18" charset="0"/>
                          <a:ea typeface="Calibri"/>
                          <a:cs typeface="Times New Roman" pitchFamily="18" charset="0"/>
                        </a:rPr>
                        <a:t>Обеспечение </a:t>
                      </a:r>
                      <a:r>
                        <a:rPr lang="ru-RU" sz="2000" dirty="0">
                          <a:latin typeface="Times New Roman" pitchFamily="18" charset="0"/>
                          <a:ea typeface="Calibri"/>
                          <a:cs typeface="Times New Roman" pitchFamily="18" charset="0"/>
                        </a:rPr>
                        <a:t>организации и осуществление профессиональных проб для школьников</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730314">
                <a:tc>
                  <a:txBody>
                    <a:bodyPr/>
                    <a:lstStyle/>
                    <a:p>
                      <a:pPr>
                        <a:lnSpc>
                          <a:spcPct val="100000"/>
                        </a:lnSpc>
                        <a:spcAft>
                          <a:spcPts val="0"/>
                        </a:spcAft>
                      </a:pPr>
                      <a:r>
                        <a:rPr lang="ru-RU" sz="2000" dirty="0" smtClean="0">
                          <a:latin typeface="Times New Roman" pitchFamily="18" charset="0"/>
                          <a:ea typeface="Calibri"/>
                          <a:cs typeface="Times New Roman" pitchFamily="18" charset="0"/>
                        </a:rPr>
                        <a:t>Проведение </a:t>
                      </a:r>
                      <a:r>
                        <a:rPr lang="ru-RU" sz="2000" dirty="0">
                          <a:latin typeface="Times New Roman" pitchFamily="18" charset="0"/>
                          <a:ea typeface="Calibri"/>
                          <a:cs typeface="Times New Roman" pitchFamily="18" charset="0"/>
                        </a:rPr>
                        <a:t>мастер-классов для школьников</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bl>
          </a:graphicData>
        </a:graphic>
      </p:graphicFrame>
      <p:sp>
        <p:nvSpPr>
          <p:cNvPr id="2" name="Заголовок 1"/>
          <p:cNvSpPr>
            <a:spLocks noGrp="1"/>
          </p:cNvSpPr>
          <p:nvPr>
            <p:ph type="title"/>
          </p:nvPr>
        </p:nvSpPr>
        <p:spPr>
          <a:xfrm>
            <a:off x="457200" y="274638"/>
            <a:ext cx="8229600" cy="654032"/>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285750" y="1000108"/>
          <a:ext cx="8572500" cy="5072098"/>
        </p:xfrm>
        <a:graphic>
          <a:graphicData uri="http://schemas.openxmlformats.org/drawingml/2006/table">
            <a:tbl>
              <a:tblPr firstRow="1" bandRow="1">
                <a:tableStyleId>{5940675A-B579-460E-94D1-54222C63F5DA}</a:tableStyleId>
              </a:tblPr>
              <a:tblGrid>
                <a:gridCol w="4286250"/>
                <a:gridCol w="4286250"/>
              </a:tblGrid>
              <a:tr h="430962">
                <a:tc>
                  <a:txBody>
                    <a:bodyPr/>
                    <a:lstStyle/>
                    <a:p>
                      <a:pPr algn="ctr">
                        <a:lnSpc>
                          <a:spcPct val="100000"/>
                        </a:lnSpc>
                      </a:pPr>
                      <a:r>
                        <a:rPr lang="ru-RU" sz="2000" dirty="0" smtClean="0">
                          <a:latin typeface="Times New Roman" pitchFamily="18" charset="0"/>
                          <a:cs typeface="Times New Roman" pitchFamily="18" charset="0"/>
                        </a:rPr>
                        <a:t>Профессиональный стандарт</a:t>
                      </a:r>
                      <a:endParaRPr lang="ru-RU" sz="2000" dirty="0">
                        <a:latin typeface="Times New Roman" pitchFamily="18" charset="0"/>
                        <a:cs typeface="Times New Roman" pitchFamily="18" charset="0"/>
                      </a:endParaRPr>
                    </a:p>
                  </a:txBody>
                  <a:tcPr/>
                </a:tc>
                <a:tc>
                  <a:txBody>
                    <a:bodyPr/>
                    <a:lstStyle/>
                    <a:p>
                      <a:pPr algn="ctr">
                        <a:lnSpc>
                          <a:spcPct val="100000"/>
                        </a:lnSpc>
                      </a:pPr>
                      <a:r>
                        <a:rPr lang="ru-RU" sz="2000" dirty="0" smtClean="0">
                          <a:latin typeface="Times New Roman" pitchFamily="18" charset="0"/>
                          <a:cs typeface="Times New Roman" pitchFamily="18" charset="0"/>
                        </a:rPr>
                        <a:t>Квалификационная  характеристика</a:t>
                      </a:r>
                      <a:endParaRPr lang="ru-RU" sz="2000" dirty="0">
                        <a:latin typeface="Times New Roman" pitchFamily="18" charset="0"/>
                        <a:cs typeface="Times New Roman" pitchFamily="18" charset="0"/>
                      </a:endParaRPr>
                    </a:p>
                  </a:txBody>
                  <a:tcPr/>
                </a:tc>
              </a:tr>
              <a:tr h="2652078">
                <a:tc>
                  <a:txBody>
                    <a:bodyPr/>
                    <a:lstStyle/>
                    <a:p>
                      <a:pPr>
                        <a:lnSpc>
                          <a:spcPct val="100000"/>
                        </a:lnSpc>
                        <a:spcAft>
                          <a:spcPts val="0"/>
                        </a:spcAft>
                      </a:pPr>
                      <a:r>
                        <a:rPr lang="ru-RU" sz="2000" dirty="0" smtClean="0">
                          <a:latin typeface="Times New Roman" pitchFamily="18" charset="0"/>
                          <a:ea typeface="Calibri"/>
                          <a:cs typeface="Times New Roman" pitchFamily="18" charset="0"/>
                        </a:rPr>
                        <a:t>Взаимодействие </a:t>
                      </a:r>
                      <a:r>
                        <a:rPr lang="ru-RU" sz="2000" dirty="0">
                          <a:latin typeface="Times New Roman" pitchFamily="18" charset="0"/>
                          <a:ea typeface="Calibri"/>
                          <a:cs typeface="Times New Roman" pitchFamily="18" charset="0"/>
                        </a:rPr>
                        <a:t>со школьными учителями технологии и профильных предметов по вопросам профессиональной ориентации, в том числе вовлечения школьников в техническое творчество, декады и конкурсы профессионального мастерства</a:t>
                      </a:r>
                    </a:p>
                  </a:txBody>
                  <a:tcPr marL="68580" marR="68580" marT="0" marB="0"/>
                </a:tc>
                <a:tc>
                  <a:txBody>
                    <a:bodyPr/>
                    <a:lstStyle/>
                    <a:p>
                      <a:pPr>
                        <a:lnSpc>
                          <a:spcPct val="100000"/>
                        </a:lnSpc>
                        <a:spcAft>
                          <a:spcPts val="0"/>
                        </a:spcAft>
                      </a:pPr>
                      <a:endParaRPr lang="ru-RU" sz="2000" dirty="0">
                        <a:latin typeface="Times New Roman" pitchFamily="18" charset="0"/>
                        <a:ea typeface="Calibri"/>
                        <a:cs typeface="Times New Roman" pitchFamily="18" charset="0"/>
                      </a:endParaRPr>
                    </a:p>
                  </a:txBody>
                  <a:tcPr marL="68580" marR="68580" marT="0" marB="0"/>
                </a:tc>
              </a:tr>
              <a:tr h="1989058">
                <a:tc>
                  <a:txBody>
                    <a:bodyPr/>
                    <a:lstStyle/>
                    <a:p>
                      <a:pPr algn="just">
                        <a:lnSpc>
                          <a:spcPct val="100000"/>
                        </a:lnSpc>
                        <a:spcAft>
                          <a:spcPts val="0"/>
                        </a:spcAft>
                      </a:pPr>
                      <a:endParaRPr lang="ru-RU" sz="2000">
                        <a:latin typeface="Times New Roman" pitchFamily="18" charset="0"/>
                        <a:ea typeface="Calibri"/>
                        <a:cs typeface="Times New Roman" pitchFamily="18" charset="0"/>
                      </a:endParaRPr>
                    </a:p>
                  </a:txBody>
                  <a:tcPr marL="68580" marR="68580" marT="0" marB="0"/>
                </a:tc>
                <a:tc>
                  <a:txBody>
                    <a:bodyPr/>
                    <a:lstStyle/>
                    <a:p>
                      <a:pPr>
                        <a:lnSpc>
                          <a:spcPct val="100000"/>
                        </a:lnSpc>
                        <a:spcAft>
                          <a:spcPts val="0"/>
                        </a:spcAft>
                      </a:pPr>
                      <a:r>
                        <a:rPr lang="ru-RU" sz="2000" dirty="0">
                          <a:latin typeface="Times New Roman" pitchFamily="18" charset="0"/>
                          <a:ea typeface="Calibri"/>
                          <a:cs typeface="Times New Roman" pitchFamily="18" charset="0"/>
                        </a:rPr>
                        <a:t>Участвует в работе предметных (цикловых) комиссий (методических объединений, кафедр), конференций, семинаров, педагогических, методических советов, других формах методической работы </a:t>
                      </a:r>
                    </a:p>
                  </a:txBody>
                  <a:tcPr marL="68580" marR="68580" marT="0" marB="0"/>
                </a:tc>
              </a:tr>
            </a:tbl>
          </a:graphicData>
        </a:graphic>
      </p:graphicFrame>
      <p:sp>
        <p:nvSpPr>
          <p:cNvPr id="2" name="Заголовок 1"/>
          <p:cNvSpPr>
            <a:spLocks noGrp="1"/>
          </p:cNvSpPr>
          <p:nvPr>
            <p:ph type="title"/>
          </p:nvPr>
        </p:nvSpPr>
        <p:spPr>
          <a:xfrm>
            <a:off x="457200" y="274638"/>
            <a:ext cx="8229600" cy="511156"/>
          </a:xfrm>
        </p:spPr>
        <p:txBody>
          <a:bodyPr>
            <a:normAutofit/>
          </a:bodyPr>
          <a:lstStyle/>
          <a:p>
            <a:pPr algn="ctr"/>
            <a:r>
              <a:rPr lang="ru-RU" sz="2000" b="1" i="1" dirty="0" smtClean="0">
                <a:solidFill>
                  <a:schemeClr val="tx1"/>
                </a:solidFill>
                <a:latin typeface="Times New Roman" pitchFamily="18" charset="0"/>
                <a:cs typeface="Times New Roman" pitchFamily="18" charset="0"/>
              </a:rPr>
              <a:t>Сравнительная таблица (мастер производственного обучения)</a:t>
            </a:r>
            <a:endParaRPr lang="ru-RU" sz="2000" i="1" dirty="0">
              <a:solidFill>
                <a:schemeClr val="tx1"/>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285728"/>
            <a:ext cx="8229600" cy="6143668"/>
          </a:xfrm>
        </p:spPr>
        <p:txBody>
          <a:bodyPr/>
          <a:lstStyle/>
          <a:p>
            <a:pPr algn="ctr">
              <a:buNone/>
            </a:pPr>
            <a:endParaRPr lang="ru-RU" sz="2800" b="1" i="1" dirty="0" smtClean="0">
              <a:latin typeface="Times New Roman" pitchFamily="18" charset="0"/>
              <a:cs typeface="Times New Roman" pitchFamily="18" charset="0"/>
            </a:endParaRPr>
          </a:p>
          <a:p>
            <a:pPr algn="ctr">
              <a:buNone/>
            </a:pPr>
            <a:endParaRPr lang="ru-RU" sz="2800" b="1" i="1" dirty="0" smtClean="0">
              <a:latin typeface="Times New Roman" pitchFamily="18" charset="0"/>
              <a:cs typeface="Times New Roman" pitchFamily="18" charset="0"/>
            </a:endParaRPr>
          </a:p>
          <a:p>
            <a:pPr algn="ctr">
              <a:buNone/>
            </a:pPr>
            <a:endParaRPr lang="ru-RU" sz="2800" b="1" i="1" dirty="0" smtClean="0">
              <a:latin typeface="Times New Roman" pitchFamily="18" charset="0"/>
              <a:cs typeface="Times New Roman" pitchFamily="18" charset="0"/>
            </a:endParaRPr>
          </a:p>
          <a:p>
            <a:pPr algn="ctr">
              <a:buNone/>
            </a:pPr>
            <a:r>
              <a:rPr lang="ru-RU" sz="3600" b="1" i="1" dirty="0" smtClean="0">
                <a:latin typeface="Times New Roman" pitchFamily="18" charset="0"/>
                <a:cs typeface="Times New Roman" pitchFamily="18" charset="0"/>
              </a:rPr>
              <a:t>Человек, который почувствовал ветер перемен, должен строить не щит </a:t>
            </a:r>
          </a:p>
          <a:p>
            <a:pPr algn="ctr">
              <a:buNone/>
            </a:pPr>
            <a:r>
              <a:rPr lang="ru-RU" sz="3600" b="1" i="1" dirty="0" smtClean="0">
                <a:latin typeface="Times New Roman" pitchFamily="18" charset="0"/>
                <a:cs typeface="Times New Roman" pitchFamily="18" charset="0"/>
              </a:rPr>
              <a:t>от ветра, а ветряную мельницу</a:t>
            </a:r>
          </a:p>
          <a:p>
            <a:pPr>
              <a:buNone/>
            </a:pPr>
            <a:endParaRPr lang="ru-RU" sz="3600" b="1" i="1" dirty="0" smtClean="0">
              <a:latin typeface="Times New Roman" pitchFamily="18" charset="0"/>
              <a:cs typeface="Times New Roman" pitchFamily="18" charset="0"/>
            </a:endParaRPr>
          </a:p>
          <a:p>
            <a:pPr algn="r">
              <a:buNone/>
            </a:pPr>
            <a:r>
              <a:rPr lang="ru-RU" sz="3600" b="1" i="1" dirty="0" smtClean="0">
                <a:latin typeface="Times New Roman" pitchFamily="18" charset="0"/>
                <a:cs typeface="Times New Roman" pitchFamily="18" charset="0"/>
              </a:rPr>
              <a:t>	Стивен Кинг</a:t>
            </a:r>
          </a:p>
          <a:p>
            <a:endParaRPr lang="ru-RU"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485</TotalTime>
  <Words>2239</Words>
  <Application>Microsoft Office PowerPoint</Application>
  <PresentationFormat>Экран (4:3)</PresentationFormat>
  <Paragraphs>225</Paragraphs>
  <Slides>34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34</vt:i4>
      </vt:variant>
    </vt:vector>
  </HeadingPairs>
  <TitlesOfParts>
    <vt:vector size="35" baseType="lpstr">
      <vt:lpstr>Открытая</vt:lpstr>
      <vt:lpstr> </vt:lpstr>
      <vt:lpstr> </vt:lpstr>
      <vt:lpstr>Слайд 3</vt:lpstr>
      <vt:lpstr>Слайд 4</vt:lpstr>
      <vt:lpstr>Слайд 5</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(преподаватель)</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Сравнительная таблица (мастер производственного обучения)</vt:lpstr>
      <vt:lpstr>Слайд 34</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mla</dc:creator>
  <cp:lastModifiedBy>Гуляева</cp:lastModifiedBy>
  <cp:revision>59</cp:revision>
  <dcterms:created xsi:type="dcterms:W3CDTF">2016-08-22T06:08:40Z</dcterms:created>
  <dcterms:modified xsi:type="dcterms:W3CDTF">2016-08-26T02:50:04Z</dcterms:modified>
</cp:coreProperties>
</file>